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63" r:id="rId3"/>
    <p:sldId id="273" r:id="rId4"/>
    <p:sldId id="257" r:id="rId5"/>
    <p:sldId id="318" r:id="rId6"/>
    <p:sldId id="258" r:id="rId7"/>
    <p:sldId id="270" r:id="rId8"/>
    <p:sldId id="337" r:id="rId9"/>
    <p:sldId id="301" r:id="rId10"/>
    <p:sldId id="364" r:id="rId11"/>
    <p:sldId id="276" r:id="rId12"/>
    <p:sldId id="315" r:id="rId13"/>
    <p:sldId id="313" r:id="rId14"/>
    <p:sldId id="328" r:id="rId15"/>
    <p:sldId id="331" r:id="rId16"/>
    <p:sldId id="282" r:id="rId17"/>
    <p:sldId id="307" r:id="rId18"/>
    <p:sldId id="294" r:id="rId19"/>
    <p:sldId id="286" r:id="rId20"/>
    <p:sldId id="321" r:id="rId21"/>
    <p:sldId id="322" r:id="rId22"/>
    <p:sldId id="360" r:id="rId23"/>
    <p:sldId id="329" r:id="rId24"/>
    <p:sldId id="333" r:id="rId25"/>
    <p:sldId id="334" r:id="rId26"/>
    <p:sldId id="325" r:id="rId27"/>
    <p:sldId id="362" r:id="rId28"/>
    <p:sldId id="340" r:id="rId29"/>
    <p:sldId id="361" r:id="rId30"/>
    <p:sldId id="347" r:id="rId31"/>
    <p:sldId id="355" r:id="rId32"/>
    <p:sldId id="356" r:id="rId33"/>
    <p:sldId id="357" r:id="rId34"/>
    <p:sldId id="358" r:id="rId35"/>
    <p:sldId id="348" r:id="rId36"/>
    <p:sldId id="343" r:id="rId37"/>
    <p:sldId id="352" r:id="rId38"/>
    <p:sldId id="354" r:id="rId39"/>
    <p:sldId id="353" r:id="rId40"/>
    <p:sldId id="285" r:id="rId4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82143" autoAdjust="0"/>
  </p:normalViewPr>
  <p:slideViewPr>
    <p:cSldViewPr>
      <p:cViewPr>
        <p:scale>
          <a:sx n="71" d="100"/>
          <a:sy n="71" d="100"/>
        </p:scale>
        <p:origin x="-1446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2334C-FD52-41E3-A77E-C271081DCADF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F140B-F9F9-4DAF-903F-2AABA6FA48D3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6D8C0-7B42-4F04-8DFA-7EBF45B3A707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EE242-DD37-484D-9AA8-7EA896338EF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E242-DD37-484D-9AA8-7EA896338EF0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E242-DD37-484D-9AA8-7EA896338EF0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E242-DD37-484D-9AA8-7EA896338EF0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C7773-8456-41EC-9854-44E93DFBC787}" type="datetimeFigureOut">
              <a:rPr lang="hu-HU" smtClean="0"/>
              <a:pPr/>
              <a:t>2017.11.13.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://www.kezmuvesalapitvany.h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emf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2000" b="1" dirty="0" smtClean="0">
                <a:solidFill>
                  <a:srgbClr val="C00000"/>
                </a:solidFill>
                <a:latin typeface="+mn-lt"/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2000" b="1" dirty="0" smtClean="0">
                <a:solidFill>
                  <a:srgbClr val="C00000"/>
                </a:solidFill>
                <a:latin typeface="+mn-lt"/>
              </a:rPr>
            </a:b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2000" b="1" dirty="0" smtClean="0">
                <a:solidFill>
                  <a:srgbClr val="C00000"/>
                </a:solidFill>
                <a:latin typeface="+mn-lt"/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700" dirty="0" smtClean="0">
                <a:solidFill>
                  <a:srgbClr val="C00000"/>
                </a:solidFill>
              </a:rPr>
              <a:t>Dr. Tar Károlyné  </a:t>
            </a:r>
            <a:r>
              <a:rPr lang="hu-HU" sz="2000" dirty="0" smtClean="0">
                <a:solidFill>
                  <a:srgbClr val="C00000"/>
                </a:solidFill>
              </a:rPr>
              <a:t/>
            </a:r>
            <a:br>
              <a:rPr lang="hu-HU" sz="2000" dirty="0" smtClean="0">
                <a:solidFill>
                  <a:srgbClr val="C00000"/>
                </a:solidFill>
              </a:rPr>
            </a:br>
            <a:r>
              <a:rPr lang="hu-HU" sz="3600" i="1" dirty="0" smtClean="0">
                <a:solidFill>
                  <a:srgbClr val="C00000"/>
                </a:solidFill>
              </a:rPr>
              <a:t>  </a:t>
            </a:r>
            <a:r>
              <a:rPr lang="hu-HU" sz="3600" b="1" dirty="0" smtClean="0">
                <a:solidFill>
                  <a:srgbClr val="C00000"/>
                </a:solidFill>
              </a:rPr>
              <a:t>Az Országos Ifjúsági </a:t>
            </a:r>
            <a:br>
              <a:rPr lang="hu-HU" sz="3600" b="1" dirty="0" smtClean="0">
                <a:solidFill>
                  <a:srgbClr val="C00000"/>
                </a:solidFill>
              </a:rPr>
            </a:br>
            <a:r>
              <a:rPr lang="hu-HU" sz="3600" b="1" dirty="0" smtClean="0">
                <a:solidFill>
                  <a:srgbClr val="C00000"/>
                </a:solidFill>
              </a:rPr>
              <a:t>Népi Kézműves Pályázatról</a:t>
            </a:r>
            <a:br>
              <a:rPr lang="hu-HU" sz="3600" b="1" dirty="0" smtClean="0">
                <a:solidFill>
                  <a:srgbClr val="C00000"/>
                </a:solidFill>
              </a:rPr>
            </a:br>
            <a:r>
              <a:rPr lang="hu-HU" sz="2000" dirty="0" smtClean="0">
                <a:solidFill>
                  <a:srgbClr val="C00000"/>
                </a:solidFill>
              </a:rPr>
              <a:t/>
            </a:r>
            <a:br>
              <a:rPr lang="hu-HU" sz="2000" dirty="0" smtClean="0">
                <a:solidFill>
                  <a:srgbClr val="C00000"/>
                </a:solidFill>
              </a:rPr>
            </a:br>
            <a:r>
              <a:rPr lang="hu-HU" sz="3100" b="1" dirty="0" smtClean="0">
                <a:solidFill>
                  <a:srgbClr val="C00000"/>
                </a:solidFill>
              </a:rPr>
              <a:t>A Világ Világossága Alapítvány és intézményei</a:t>
            </a:r>
            <a:br>
              <a:rPr lang="hu-HU" sz="3100" b="1" dirty="0" smtClean="0">
                <a:solidFill>
                  <a:srgbClr val="C00000"/>
                </a:solidFill>
              </a:rPr>
            </a:br>
            <a:r>
              <a:rPr lang="hu-HU" sz="3100" b="1" dirty="0" smtClean="0">
                <a:solidFill>
                  <a:srgbClr val="C00000"/>
                </a:solidFill>
              </a:rPr>
              <a:t> részvétele és sikerei a pályázatokon</a:t>
            </a:r>
            <a:br>
              <a:rPr lang="hu-HU" sz="3100" b="1" dirty="0" smtClean="0">
                <a:solidFill>
                  <a:srgbClr val="C00000"/>
                </a:solidFill>
              </a:rPr>
            </a:b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2000" b="1" dirty="0" smtClean="0">
                <a:solidFill>
                  <a:srgbClr val="C00000"/>
                </a:solidFill>
                <a:latin typeface="+mn-lt"/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sz="2000" b="1" dirty="0" smtClean="0">
                <a:solidFill>
                  <a:srgbClr val="C00000"/>
                </a:solidFill>
              </a:rPr>
              <a:t/>
            </a:r>
            <a:br>
              <a:rPr lang="hu-HU" sz="2000" b="1" dirty="0" smtClean="0">
                <a:solidFill>
                  <a:srgbClr val="C00000"/>
                </a:solidFill>
              </a:rPr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hu-HU" b="1" i="1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hu-HU" b="1" i="1" dirty="0" smtClean="0">
                <a:solidFill>
                  <a:schemeClr val="accent2"/>
                </a:solidFill>
                <a:latin typeface="+mn-lt"/>
              </a:rPr>
            </a:br>
            <a:endParaRPr lang="hu-HU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4725144"/>
            <a:ext cx="9144000" cy="2132856"/>
          </a:xfrm>
        </p:spPr>
        <p:txBody>
          <a:bodyPr/>
          <a:lstStyle/>
          <a:p>
            <a:endParaRPr lang="hu-HU" sz="2800" b="1" dirty="0" smtClean="0">
              <a:solidFill>
                <a:srgbClr val="C00000"/>
              </a:solidFill>
              <a:latin typeface="+mn-lt"/>
            </a:endParaRPr>
          </a:p>
          <a:p>
            <a:endParaRPr lang="hu-HU" sz="2400" dirty="0" smtClean="0">
              <a:solidFill>
                <a:srgbClr val="C00000"/>
              </a:solidFill>
            </a:endParaRPr>
          </a:p>
          <a:p>
            <a:r>
              <a:rPr lang="hu-HU" sz="2400" dirty="0" smtClean="0">
                <a:solidFill>
                  <a:srgbClr val="C00000"/>
                </a:solidFill>
              </a:rPr>
              <a:t>Pécs, 2017. november 16.</a:t>
            </a:r>
          </a:p>
        </p:txBody>
      </p:sp>
      <p:pic>
        <p:nvPicPr>
          <p:cNvPr id="4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32656"/>
            <a:ext cx="2127573" cy="1991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412776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            </a:t>
            </a: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hu-HU" sz="3600" b="1" dirty="0" smtClean="0">
                <a:solidFill>
                  <a:schemeClr val="bg1"/>
                </a:solidFill>
                <a:latin typeface="+mn-lt"/>
              </a:rPr>
            </a:b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                  </a:t>
            </a:r>
            <a:r>
              <a:rPr lang="hu-HU" sz="3600" b="1" dirty="0" smtClean="0">
                <a:solidFill>
                  <a:schemeClr val="bg1"/>
                </a:solidFill>
              </a:rPr>
              <a:t>5</a:t>
            </a:r>
            <a:r>
              <a:rPr lang="hu-HU" sz="3600" b="1" dirty="0" smtClean="0">
                <a:solidFill>
                  <a:schemeClr val="bg1"/>
                </a:solidFill>
              </a:rPr>
              <a:t>. A pályázat megvalósításában </a:t>
            </a:r>
            <a:r>
              <a:rPr lang="hu-HU" sz="3600" b="1" dirty="0" smtClean="0">
                <a:solidFill>
                  <a:schemeClr val="bg1"/>
                </a:solidFill>
              </a:rPr>
              <a:t>eddig</a:t>
            </a:r>
            <a:br>
              <a:rPr lang="hu-HU" sz="3600" b="1" dirty="0" smtClean="0">
                <a:solidFill>
                  <a:schemeClr val="bg1"/>
                </a:solidFill>
              </a:rPr>
            </a:br>
            <a:r>
              <a:rPr lang="hu-HU" sz="3600" b="1" dirty="0" smtClean="0">
                <a:solidFill>
                  <a:schemeClr val="bg1"/>
                </a:solidFill>
              </a:rPr>
              <a:t>		 részt vett intézmények</a:t>
            </a:r>
            <a:r>
              <a:rPr lang="hu-HU" sz="3600" dirty="0" smtClean="0">
                <a:solidFill>
                  <a:schemeClr val="bg1"/>
                </a:solidFill>
              </a:rPr>
              <a:t> </a:t>
            </a:r>
            <a:r>
              <a:rPr lang="hu-HU" sz="3600" b="1" dirty="0" smtClean="0">
                <a:solidFill>
                  <a:schemeClr val="bg1"/>
                </a:solidFill>
              </a:rPr>
              <a:t>és szervezetek</a:t>
            </a:r>
            <a:r>
              <a:rPr lang="hu-HU" sz="3600" dirty="0" smtClean="0">
                <a:solidFill>
                  <a:schemeClr val="bg2"/>
                </a:solidFill>
              </a:rPr>
              <a:t/>
            </a:r>
            <a:br>
              <a:rPr lang="hu-HU" sz="3600" dirty="0" smtClean="0">
                <a:solidFill>
                  <a:schemeClr val="bg2"/>
                </a:solidFill>
              </a:rPr>
            </a:br>
            <a:endParaRPr lang="hu-HU" sz="36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fontScale="25000" lnSpcReduction="20000"/>
          </a:bodyPr>
          <a:lstStyle/>
          <a:p>
            <a:pPr lvl="0"/>
            <a:endParaRPr lang="hu-HU" sz="6600" b="1" dirty="0" smtClean="0"/>
          </a:p>
          <a:p>
            <a:pPr lvl="0"/>
            <a:r>
              <a:rPr lang="hu-HU" sz="8000" b="1" dirty="0" smtClean="0"/>
              <a:t>Bihari </a:t>
            </a:r>
            <a:r>
              <a:rPr lang="hu-HU" sz="8000" b="1" dirty="0" smtClean="0"/>
              <a:t>Népművészeti Egyesület  - Berettyóújfalu</a:t>
            </a:r>
            <a:endParaRPr lang="hu-HU" sz="8000" dirty="0" smtClean="0"/>
          </a:p>
          <a:p>
            <a:pPr lvl="0"/>
            <a:r>
              <a:rPr lang="hu-HU" sz="8000" b="1" dirty="0" smtClean="0">
                <a:solidFill>
                  <a:srgbClr val="C00000"/>
                </a:solidFill>
              </a:rPr>
              <a:t>Debreceni Művelődési Központ - Debrecen </a:t>
            </a:r>
            <a:r>
              <a:rPr lang="hu-HU" sz="8000" b="1" dirty="0" smtClean="0">
                <a:solidFill>
                  <a:srgbClr val="C00000"/>
                </a:solidFill>
              </a:rPr>
              <a:t>– a pályázat szervezője</a:t>
            </a:r>
            <a:r>
              <a:rPr lang="hu-HU" sz="8000" b="1" smtClean="0">
                <a:solidFill>
                  <a:srgbClr val="C00000"/>
                </a:solidFill>
              </a:rPr>
              <a:t>, koordinátora</a:t>
            </a:r>
            <a:endParaRPr lang="hu-HU" sz="8000" dirty="0" smtClean="0">
              <a:solidFill>
                <a:srgbClr val="C00000"/>
              </a:solidFill>
            </a:endParaRPr>
          </a:p>
          <a:p>
            <a:pPr lvl="0"/>
            <a:r>
              <a:rPr lang="hu-HU" sz="8000" b="1" dirty="0" smtClean="0"/>
              <a:t>Esély </a:t>
            </a:r>
            <a:r>
              <a:rPr lang="hu-HU" sz="8000" b="1" dirty="0" err="1" smtClean="0"/>
              <a:t>Kövessi</a:t>
            </a:r>
            <a:r>
              <a:rPr lang="hu-HU" sz="8000" b="1" dirty="0" smtClean="0"/>
              <a:t> E. Általános Iskola, Szakképző Isk. és Gimn.- Budapest</a:t>
            </a:r>
            <a:endParaRPr lang="hu-HU" sz="8000" dirty="0" smtClean="0"/>
          </a:p>
          <a:p>
            <a:pPr lvl="0"/>
            <a:r>
              <a:rPr lang="hu-HU" sz="8000" b="1" dirty="0" smtClean="0"/>
              <a:t>Fehérvári Kézművesek Egyesülete – Székesfehérvár</a:t>
            </a:r>
            <a:endParaRPr lang="hu-HU" sz="8000" dirty="0" smtClean="0"/>
          </a:p>
          <a:p>
            <a:pPr lvl="0"/>
            <a:r>
              <a:rPr lang="hu-HU" sz="8000" b="1" dirty="0" err="1" smtClean="0"/>
              <a:t>Grassalkovich</a:t>
            </a:r>
            <a:r>
              <a:rPr lang="hu-HU" sz="8000" b="1" dirty="0" smtClean="0"/>
              <a:t> Művelődési Központ Pályakezdők Szakiskolája - Hatvan </a:t>
            </a:r>
            <a:endParaRPr lang="hu-HU" sz="8000" dirty="0" smtClean="0"/>
          </a:p>
          <a:p>
            <a:pPr lvl="0"/>
            <a:r>
              <a:rPr lang="hu-HU" sz="8000" b="1" dirty="0" smtClean="0"/>
              <a:t>Hagyományok Háza – Budapest</a:t>
            </a:r>
            <a:endParaRPr lang="hu-HU" sz="8000" dirty="0" smtClean="0"/>
          </a:p>
          <a:p>
            <a:pPr lvl="0"/>
            <a:r>
              <a:rPr lang="hu-HU" sz="8000" b="1" dirty="0" smtClean="0"/>
              <a:t>Iharos Népművészeti Egyesület – Budapest - Százhalombatta</a:t>
            </a:r>
            <a:endParaRPr lang="hu-HU" sz="8000" dirty="0" smtClean="0"/>
          </a:p>
          <a:p>
            <a:pPr lvl="0"/>
            <a:r>
              <a:rPr lang="hu-HU" sz="8000" b="1" dirty="0" smtClean="0"/>
              <a:t>Magyarországi </a:t>
            </a:r>
            <a:r>
              <a:rPr lang="hu-HU" sz="8000" b="1" dirty="0" err="1" smtClean="0"/>
              <a:t>Alkotóműv</a:t>
            </a:r>
            <a:r>
              <a:rPr lang="hu-HU" sz="8000" b="1" dirty="0" smtClean="0"/>
              <a:t>. </a:t>
            </a:r>
            <a:r>
              <a:rPr lang="hu-HU" sz="8000" b="1" dirty="0" err="1" smtClean="0"/>
              <a:t>K-Ny-Dunánt</a:t>
            </a:r>
            <a:r>
              <a:rPr lang="hu-HU" sz="8000" b="1" dirty="0" smtClean="0"/>
              <a:t> </a:t>
            </a:r>
            <a:r>
              <a:rPr lang="hu-HU" sz="8000" b="1" dirty="0" err="1" smtClean="0"/>
              <a:t>Reg</a:t>
            </a:r>
            <a:r>
              <a:rPr lang="hu-HU" sz="8000" b="1" dirty="0" smtClean="0"/>
              <a:t>. Társasága - </a:t>
            </a:r>
            <a:r>
              <a:rPr lang="hu-HU" sz="8000" b="1" dirty="0" err="1" smtClean="0"/>
              <a:t>Szfehérvár</a:t>
            </a:r>
            <a:r>
              <a:rPr lang="hu-HU" sz="8000" b="1" dirty="0" smtClean="0"/>
              <a:t> </a:t>
            </a:r>
            <a:endParaRPr lang="hu-HU" sz="8000" dirty="0" smtClean="0"/>
          </a:p>
          <a:p>
            <a:pPr lvl="0"/>
            <a:r>
              <a:rPr lang="hu-HU" sz="8000" b="1" dirty="0" smtClean="0"/>
              <a:t>MMIK Szakiskolája – Zalaegerszeg </a:t>
            </a:r>
            <a:endParaRPr lang="hu-HU" sz="8000" dirty="0" smtClean="0"/>
          </a:p>
          <a:p>
            <a:pPr lvl="0"/>
            <a:r>
              <a:rPr lang="hu-HU" sz="8000" b="1" dirty="0" smtClean="0"/>
              <a:t>Matyó Népművészeti Egyesület – Mezőkövesd</a:t>
            </a:r>
            <a:endParaRPr lang="hu-HU" sz="8000" dirty="0" smtClean="0"/>
          </a:p>
          <a:p>
            <a:pPr lvl="0"/>
            <a:r>
              <a:rPr lang="hu-HU" sz="8000" b="1" dirty="0" smtClean="0"/>
              <a:t>Nádudvari Népi Kézműves Szakiskola és Kollégium </a:t>
            </a:r>
            <a:endParaRPr lang="hu-HU" sz="8000" dirty="0" smtClean="0"/>
          </a:p>
          <a:p>
            <a:pPr lvl="0"/>
            <a:r>
              <a:rPr lang="hu-HU" sz="8000" b="1" dirty="0" smtClean="0"/>
              <a:t>Pannónia Kulturális Központ és Könyvtár – Balatonalmádi </a:t>
            </a:r>
            <a:endParaRPr lang="hu-HU" sz="8000" dirty="0" smtClean="0"/>
          </a:p>
          <a:p>
            <a:pPr lvl="0"/>
            <a:r>
              <a:rPr lang="hu-HU" sz="8000" b="1" dirty="0" smtClean="0"/>
              <a:t>Veszprém Megyei </a:t>
            </a:r>
            <a:r>
              <a:rPr lang="hu-HU" sz="8000" b="1" dirty="0" err="1" smtClean="0"/>
              <a:t>Népműv</a:t>
            </a:r>
            <a:r>
              <a:rPr lang="hu-HU" sz="8000" b="1" dirty="0" smtClean="0"/>
              <a:t>. Egyesület - Balatonalmádiért  Alap</a:t>
            </a:r>
            <a:endParaRPr lang="hu-HU" sz="8000" dirty="0" smtClean="0"/>
          </a:p>
          <a:p>
            <a:pPr lvl="0"/>
            <a:r>
              <a:rPr lang="hu-HU" sz="8000" b="1" dirty="0" smtClean="0"/>
              <a:t>Tolna Megyei Népművészeti Egyesület – Szekszárd</a:t>
            </a:r>
            <a:endParaRPr lang="hu-HU" sz="8000" dirty="0" smtClean="0"/>
          </a:p>
          <a:p>
            <a:pPr lvl="0"/>
            <a:r>
              <a:rPr lang="hu-HU" sz="8000" b="1" dirty="0" smtClean="0"/>
              <a:t>Vörösmarty M. Ifjúsági és </a:t>
            </a:r>
            <a:r>
              <a:rPr lang="hu-HU" sz="8000" b="1" dirty="0" err="1" smtClean="0"/>
              <a:t>Műv</a:t>
            </a:r>
            <a:r>
              <a:rPr lang="hu-HU" sz="8000" b="1" dirty="0" smtClean="0"/>
              <a:t>. Központ Kézműves </a:t>
            </a:r>
            <a:r>
              <a:rPr lang="hu-HU" sz="8000" b="1" dirty="0" err="1" smtClean="0"/>
              <a:t>Szakisk</a:t>
            </a:r>
            <a:r>
              <a:rPr lang="hu-HU" sz="8000" b="1" dirty="0" smtClean="0"/>
              <a:t>. - Bonyhád </a:t>
            </a:r>
            <a:endParaRPr lang="hu-HU" sz="8000" dirty="0" smtClean="0"/>
          </a:p>
          <a:p>
            <a:pPr lvl="0"/>
            <a:r>
              <a:rPr lang="hu-HU" sz="8000" b="1" dirty="0" smtClean="0"/>
              <a:t>Zala Megyei Népművészeti Egyesület – Zalaegerszeg</a:t>
            </a:r>
            <a:endParaRPr lang="hu-HU" sz="8000" dirty="0" smtClean="0"/>
          </a:p>
          <a:p>
            <a:pPr>
              <a:buNone/>
            </a:pPr>
            <a:r>
              <a:rPr lang="hu-HU" sz="8000" dirty="0" smtClean="0"/>
              <a:t> </a:t>
            </a:r>
          </a:p>
          <a:p>
            <a:pPr>
              <a:buNone/>
            </a:pPr>
            <a:r>
              <a:rPr lang="hu-HU" sz="6600" dirty="0" smtClean="0"/>
              <a:t> </a:t>
            </a:r>
          </a:p>
          <a:p>
            <a:endParaRPr lang="hu-HU" sz="7200" dirty="0" smtClean="0">
              <a:latin typeface="+mn-lt"/>
            </a:endParaRPr>
          </a:p>
          <a:p>
            <a:pPr marL="268288" indent="0">
              <a:buNone/>
            </a:pPr>
            <a:endParaRPr lang="hu-HU" sz="8000" dirty="0" smtClean="0">
              <a:latin typeface="+mn-lt"/>
            </a:endParaRPr>
          </a:p>
          <a:p>
            <a:pPr marL="0" indent="0">
              <a:buNone/>
            </a:pPr>
            <a:endParaRPr lang="hu-HU" sz="8000" dirty="0" smtClean="0">
              <a:latin typeface="+mn-lt"/>
            </a:endParaRPr>
          </a:p>
          <a:p>
            <a:pPr marL="0" indent="0">
              <a:buNone/>
            </a:pPr>
            <a:endParaRPr lang="hu-HU" sz="7200" dirty="0" smtClean="0">
              <a:latin typeface="+mn-lt"/>
            </a:endParaRPr>
          </a:p>
          <a:p>
            <a:pPr marL="0" indent="0">
              <a:buNone/>
            </a:pPr>
            <a:endParaRPr lang="hu-HU" sz="7200" dirty="0" smtClean="0">
              <a:latin typeface="+mn-lt"/>
            </a:endParaRPr>
          </a:p>
          <a:p>
            <a:pPr marL="0" indent="0">
              <a:buNone/>
            </a:pPr>
            <a:endParaRPr lang="hu-HU" dirty="0" smtClean="0">
              <a:latin typeface="+mn-lt"/>
            </a:endParaRPr>
          </a:p>
          <a:p>
            <a:pPr marL="0" indent="0">
              <a:buNone/>
            </a:pPr>
            <a:endParaRPr lang="hu-HU" dirty="0" smtClean="0">
              <a:latin typeface="+mn-lt"/>
            </a:endParaRPr>
          </a:p>
          <a:p>
            <a:pPr marL="0" indent="0">
              <a:buNone/>
            </a:pPr>
            <a:r>
              <a:rPr lang="hu-HU" dirty="0" smtClean="0">
                <a:latin typeface="+mn-lt"/>
              </a:rPr>
              <a:t> </a:t>
            </a:r>
          </a:p>
          <a:p>
            <a:pPr marL="0" indent="0">
              <a:buNone/>
            </a:pPr>
            <a:endParaRPr lang="hu-HU" dirty="0"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1191469" cy="1115434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0" y="126876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 </a:t>
            </a: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412776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            6. Mesterek, szakemberek</a:t>
            </a:r>
            <a:endParaRPr lang="hu-H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u-HU" sz="7200" dirty="0" smtClean="0">
                <a:latin typeface="+mn-lt"/>
              </a:rPr>
              <a:t>  </a:t>
            </a:r>
            <a:endParaRPr lang="hu-HU" sz="9600" dirty="0" smtClean="0">
              <a:latin typeface="+mn-lt"/>
            </a:endParaRPr>
          </a:p>
          <a:p>
            <a:pPr marL="0" indent="0">
              <a:buFontTx/>
              <a:buChar char="-"/>
            </a:pPr>
            <a:r>
              <a:rPr lang="hu-HU" sz="11200" dirty="0" smtClean="0"/>
              <a:t>Egy-egy </a:t>
            </a:r>
            <a:r>
              <a:rPr lang="hu-HU" sz="11200" dirty="0" smtClean="0"/>
              <a:t>pályázati évben az ország érintett településein rendezett szakmai események megvalósítását átlagosan </a:t>
            </a:r>
            <a:r>
              <a:rPr lang="hu-HU" sz="11200" b="1" dirty="0" smtClean="0">
                <a:solidFill>
                  <a:srgbClr val="C00000"/>
                </a:solidFill>
              </a:rPr>
              <a:t>80 szakember </a:t>
            </a:r>
            <a:r>
              <a:rPr lang="hu-HU" sz="11200" dirty="0" smtClean="0"/>
              <a:t>segítette.</a:t>
            </a:r>
          </a:p>
          <a:p>
            <a:pPr marL="0" indent="0">
              <a:buFontTx/>
              <a:buChar char="-"/>
            </a:pPr>
            <a:r>
              <a:rPr lang="hu-HU" sz="11200" dirty="0" smtClean="0">
                <a:solidFill>
                  <a:srgbClr val="C00000"/>
                </a:solidFill>
                <a:latin typeface="+mn-lt"/>
              </a:rPr>
              <a:t>A </a:t>
            </a:r>
            <a:r>
              <a:rPr lang="hu-HU" sz="11200" dirty="0" smtClean="0">
                <a:solidFill>
                  <a:srgbClr val="C00000"/>
                </a:solidFill>
                <a:latin typeface="+mn-lt"/>
              </a:rPr>
              <a:t>pályázók felkészítésében évente </a:t>
            </a:r>
            <a:r>
              <a:rPr lang="hu-HU" sz="11200" b="1" dirty="0" smtClean="0">
                <a:solidFill>
                  <a:srgbClr val="C00000"/>
                </a:solidFill>
                <a:latin typeface="+mn-lt"/>
              </a:rPr>
              <a:t>több mint 100 mester</a:t>
            </a:r>
            <a:r>
              <a:rPr lang="hu-HU" sz="11200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hu-HU" sz="11200" dirty="0" smtClean="0">
                <a:latin typeface="+mn-lt"/>
              </a:rPr>
              <a:t>szakoktató, szakkörvezető vett részt. </a:t>
            </a:r>
          </a:p>
          <a:p>
            <a:pPr marL="0" indent="0">
              <a:buFontTx/>
              <a:buChar char="-"/>
            </a:pPr>
            <a:r>
              <a:rPr lang="hu-HU" sz="11200" dirty="0" smtClean="0">
                <a:latin typeface="+mn-lt"/>
              </a:rPr>
              <a:t> </a:t>
            </a:r>
            <a:r>
              <a:rPr lang="hu-HU" sz="11200" dirty="0" smtClean="0">
                <a:latin typeface="+mn-lt"/>
              </a:rPr>
              <a:t>Nagy jelentőségű az a szakmai háttér, amit azok a </a:t>
            </a:r>
            <a:r>
              <a:rPr lang="hu-HU" sz="11200" b="1" dirty="0" smtClean="0">
                <a:solidFill>
                  <a:srgbClr val="C00000"/>
                </a:solidFill>
                <a:latin typeface="+mn-lt"/>
              </a:rPr>
              <a:t>szakemberek</a:t>
            </a:r>
            <a:r>
              <a:rPr lang="hu-HU" sz="11200" b="1" dirty="0" smtClean="0">
                <a:latin typeface="+mn-lt"/>
              </a:rPr>
              <a:t> </a:t>
            </a:r>
            <a:r>
              <a:rPr lang="hu-HU" sz="11200" dirty="0" smtClean="0">
                <a:latin typeface="+mn-lt"/>
              </a:rPr>
              <a:t>nyújtottak, akik részt vettek a </a:t>
            </a:r>
            <a:r>
              <a:rPr lang="hu-HU" sz="11200" b="1" dirty="0" smtClean="0">
                <a:latin typeface="+mn-lt"/>
              </a:rPr>
              <a:t>zsűrizésekben</a:t>
            </a:r>
            <a:r>
              <a:rPr lang="hu-HU" sz="11200" dirty="0" smtClean="0">
                <a:latin typeface="+mn-lt"/>
              </a:rPr>
              <a:t>, személyre szólóan </a:t>
            </a:r>
            <a:r>
              <a:rPr lang="hu-HU" sz="11200" b="1" dirty="0" smtClean="0">
                <a:latin typeface="+mn-lt"/>
              </a:rPr>
              <a:t>elemezték</a:t>
            </a:r>
            <a:r>
              <a:rPr lang="hu-HU" sz="11200" dirty="0" smtClean="0">
                <a:latin typeface="+mn-lt"/>
              </a:rPr>
              <a:t>, értékelték a pályamunkákat,  javaslataikkal, </a:t>
            </a:r>
            <a:r>
              <a:rPr lang="hu-HU" sz="11200" b="1" dirty="0" smtClean="0">
                <a:latin typeface="+mn-lt"/>
              </a:rPr>
              <a:t>előadásaikkal</a:t>
            </a:r>
            <a:r>
              <a:rPr lang="hu-HU" sz="11200" dirty="0" smtClean="0">
                <a:latin typeface="+mn-lt"/>
              </a:rPr>
              <a:t> hozzájárulnak az ismeretek bővítéséhez, a fiatalok és a mesterek szakmai fejlődéséhez.</a:t>
            </a:r>
          </a:p>
          <a:p>
            <a:pPr marL="0" indent="0">
              <a:buNone/>
            </a:pPr>
            <a:r>
              <a:rPr lang="hu-HU" sz="11200" dirty="0" smtClean="0">
                <a:latin typeface="+mn-lt"/>
              </a:rPr>
              <a:t> </a:t>
            </a:r>
            <a:r>
              <a:rPr lang="hu-HU" sz="11200" b="1" dirty="0" smtClean="0">
                <a:latin typeface="+mn-lt"/>
              </a:rPr>
              <a:t>-</a:t>
            </a:r>
            <a:r>
              <a:rPr lang="hu-HU" sz="11200" b="1" dirty="0" smtClean="0">
                <a:solidFill>
                  <a:srgbClr val="C00000"/>
                </a:solidFill>
                <a:latin typeface="+mn-lt"/>
              </a:rPr>
              <a:t> Neves  tudósok, etnográfusok, szakoktatók, iskolavezetők, országos és helyi, szervezetek</a:t>
            </a:r>
            <a:r>
              <a:rPr lang="hu-HU" sz="11200" b="1" dirty="0" smtClean="0">
                <a:solidFill>
                  <a:srgbClr val="C00000"/>
                </a:solidFill>
              </a:rPr>
              <a:t>, intézmények szakemberei</a:t>
            </a:r>
            <a:r>
              <a:rPr lang="hu-HU" sz="11200" b="1" dirty="0" smtClean="0">
                <a:latin typeface="+mn-lt"/>
              </a:rPr>
              <a:t> </a:t>
            </a:r>
            <a:r>
              <a:rPr lang="hu-HU" sz="11200" dirty="0" smtClean="0">
                <a:latin typeface="+mn-lt"/>
              </a:rPr>
              <a:t>osztották meg velünk gondolataikat az elmúlt 24 évben. </a:t>
            </a:r>
          </a:p>
          <a:p>
            <a:pPr marL="0" indent="0">
              <a:buNone/>
            </a:pPr>
            <a:r>
              <a:rPr lang="hu-HU" sz="8000" dirty="0" smtClean="0">
                <a:latin typeface="+mn-lt"/>
              </a:rPr>
              <a:t>	</a:t>
            </a:r>
          </a:p>
          <a:p>
            <a:pPr marL="0" indent="0">
              <a:buNone/>
            </a:pPr>
            <a:endParaRPr lang="hu-HU" sz="7200" dirty="0" smtClean="0">
              <a:latin typeface="+mn-lt"/>
            </a:endParaRPr>
          </a:p>
          <a:p>
            <a:pPr marL="0" indent="0">
              <a:buNone/>
            </a:pPr>
            <a:endParaRPr lang="hu-HU" sz="7200" dirty="0" smtClean="0">
              <a:latin typeface="+mn-lt"/>
            </a:endParaRPr>
          </a:p>
          <a:p>
            <a:pPr marL="0" indent="0">
              <a:buNone/>
            </a:pPr>
            <a:endParaRPr lang="hu-HU" dirty="0" smtClean="0">
              <a:latin typeface="+mn-lt"/>
            </a:endParaRPr>
          </a:p>
          <a:p>
            <a:pPr marL="0" indent="0">
              <a:buNone/>
            </a:pPr>
            <a:endParaRPr lang="hu-HU" dirty="0" smtClean="0">
              <a:latin typeface="+mn-lt"/>
            </a:endParaRPr>
          </a:p>
          <a:p>
            <a:pPr marL="0" indent="0">
              <a:buNone/>
            </a:pPr>
            <a:r>
              <a:rPr lang="hu-HU" dirty="0" smtClean="0">
                <a:latin typeface="+mn-lt"/>
              </a:rPr>
              <a:t> </a:t>
            </a:r>
          </a:p>
          <a:p>
            <a:pPr marL="0" indent="0">
              <a:buNone/>
            </a:pPr>
            <a:endParaRPr lang="hu-HU" dirty="0"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1191469" cy="1115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Ifjú Kézművesek IX  Országos Kiáll megnyitója 2011 foto Horváth Katalin\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6775" y="188640"/>
            <a:ext cx="4587225" cy="3312368"/>
          </a:xfrm>
          <a:prstGeom prst="rect">
            <a:avLst/>
          </a:prstGeom>
          <a:noFill/>
        </p:spPr>
      </p:pic>
      <p:pic>
        <p:nvPicPr>
          <p:cNvPr id="1029" name="Picture 5" descr="D:\Ifjú Kézművesek IX  Országos Kiáll megnyitója 2011 foto Horváth Katalin\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17032"/>
            <a:ext cx="4644008" cy="2996952"/>
          </a:xfrm>
          <a:prstGeom prst="rect">
            <a:avLst/>
          </a:prstGeom>
          <a:noFill/>
        </p:spPr>
      </p:pic>
      <p:pic>
        <p:nvPicPr>
          <p:cNvPr id="4" name="Picture 3" descr="C:\Users\Pc Arena\Documents\OINK Pályázat  mun  kaanyagok 1993-2013\OINK Pályázat fotók\oinkpképek\20091113 országos népi kézmáves kiállítás\kezkiall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88640"/>
            <a:ext cx="4427984" cy="3312368"/>
          </a:xfrm>
          <a:prstGeom prst="rect">
            <a:avLst/>
          </a:prstGeom>
          <a:noFill/>
        </p:spPr>
      </p:pic>
      <p:pic>
        <p:nvPicPr>
          <p:cNvPr id="5" name="Picture 10" descr="C:\Users\Pc Arena\Documents\OINK Pályázat  mun  kaanyagok 1993-2013\OINK Pályázat fotók\2011\2011.11.04. IX.OINKP\Helyszínek\Nádudvar\DSC01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7032"/>
            <a:ext cx="4499992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 Arena\Documents\OINK Pályázat  mun  kaanyagok 1993-2013\OINK Pályázat fotók\2011\2011.11.04. IX.OINKP\Megnyitó\DSCF8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bg1"/>
                </a:solidFill>
                <a:latin typeface="+mn-lt"/>
              </a:rPr>
              <a:t>        </a:t>
            </a: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 7</a:t>
            </a:r>
            <a:r>
              <a:rPr lang="hu-HU" b="1" dirty="0" smtClean="0">
                <a:solidFill>
                  <a:schemeClr val="bg1"/>
                </a:solidFill>
                <a:latin typeface="+mn-lt"/>
              </a:rPr>
              <a:t>. </a:t>
            </a: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A pályázat eddigi eredményei</a:t>
            </a: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5364088" cy="5445224"/>
          </a:xfrm>
        </p:spPr>
        <p:txBody>
          <a:bodyPr>
            <a:noAutofit/>
          </a:bodyPr>
          <a:lstStyle/>
          <a:p>
            <a:pPr fontAlgn="t">
              <a:buNone/>
            </a:pPr>
            <a:endParaRPr lang="hu-HU" sz="2200" b="1" dirty="0" smtClean="0">
              <a:solidFill>
                <a:srgbClr val="C00000"/>
              </a:solidFill>
              <a:latin typeface="+mn-lt"/>
            </a:endParaRPr>
          </a:p>
          <a:p>
            <a:pPr indent="20638" fontAlgn="t">
              <a:buNone/>
            </a:pP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>1800</a:t>
            </a:r>
            <a:r>
              <a:rPr lang="hu-HU" sz="2000" b="1" dirty="0" smtClean="0">
                <a:latin typeface="+mn-lt"/>
              </a:rPr>
              <a:t> egyéni pályázó és  </a:t>
            </a: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>1030 közösség </a:t>
            </a:r>
            <a:r>
              <a:rPr lang="hu-HU" sz="2000" b="1" dirty="0" smtClean="0">
                <a:latin typeface="+mn-lt"/>
              </a:rPr>
              <a:t>– </a:t>
            </a:r>
          </a:p>
          <a:p>
            <a:pPr indent="20638" fontAlgn="t">
              <a:buNone/>
            </a:pPr>
            <a:r>
              <a:rPr lang="hu-HU" sz="2000" b="1" dirty="0" smtClean="0">
                <a:latin typeface="+mn-lt"/>
              </a:rPr>
              <a:t>szakkör, szakiskolai műhelyek, alkotó kör . </a:t>
            </a:r>
          </a:p>
          <a:p>
            <a:pPr indent="20638" fontAlgn="t">
              <a:buNone/>
            </a:pPr>
            <a:r>
              <a:rPr lang="hu-HU" sz="2000" b="1" dirty="0" smtClean="0">
                <a:latin typeface="+mn-lt"/>
              </a:rPr>
              <a:t>Mintegy </a:t>
            </a: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>7000 fő</a:t>
            </a:r>
            <a:r>
              <a:rPr lang="hu-HU" sz="2000" b="1" dirty="0" smtClean="0">
                <a:latin typeface="+mn-lt"/>
              </a:rPr>
              <a:t> - nyújtott be pályamunkát.</a:t>
            </a:r>
          </a:p>
          <a:p>
            <a:pPr indent="20638" fontAlgn="t">
              <a:buNone/>
            </a:pP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>Legtöbben</a:t>
            </a:r>
            <a:r>
              <a:rPr lang="hu-HU" sz="2000" b="1" dirty="0" smtClean="0">
                <a:latin typeface="+mn-lt"/>
              </a:rPr>
              <a:t> minden pályázaton - egyéni és </a:t>
            </a:r>
          </a:p>
          <a:p>
            <a:pPr indent="20638" fontAlgn="t">
              <a:buNone/>
            </a:pPr>
            <a:r>
              <a:rPr lang="hu-HU" sz="2000" b="1" dirty="0" smtClean="0">
                <a:latin typeface="+mn-lt"/>
              </a:rPr>
              <a:t>közösségi kategóriában egyaránt - a </a:t>
            </a: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>16-25</a:t>
            </a:r>
          </a:p>
          <a:p>
            <a:pPr indent="20638" fontAlgn="t">
              <a:buNone/>
            </a:pP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> éves</a:t>
            </a:r>
            <a:r>
              <a:rPr lang="hu-HU" sz="2000" b="1" dirty="0" smtClean="0">
                <a:latin typeface="+mn-lt"/>
              </a:rPr>
              <a:t> korosztályba tartozók vettek részt.</a:t>
            </a:r>
          </a:p>
          <a:p>
            <a:pPr indent="20638" fontAlgn="t">
              <a:buNone/>
            </a:pP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>Közel 1000 </a:t>
            </a:r>
            <a:r>
              <a:rPr lang="hu-HU" sz="2000" b="1" dirty="0" smtClean="0">
                <a:latin typeface="+mn-lt"/>
              </a:rPr>
              <a:t>díjat osztottak ki a különböző </a:t>
            </a:r>
          </a:p>
          <a:p>
            <a:pPr indent="20638" fontAlgn="t">
              <a:buNone/>
            </a:pPr>
            <a:r>
              <a:rPr lang="hu-HU" sz="2000" b="1" dirty="0" smtClean="0">
                <a:latin typeface="+mn-lt"/>
              </a:rPr>
              <a:t>kategóriákban. </a:t>
            </a:r>
          </a:p>
          <a:p>
            <a:pPr indent="20638" fontAlgn="t">
              <a:buNone/>
            </a:pP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>13000</a:t>
            </a:r>
            <a:r>
              <a:rPr lang="hu-HU" sz="2000" b="1" dirty="0" smtClean="0">
                <a:latin typeface="+mn-lt"/>
              </a:rPr>
              <a:t> db tárgyat adtak be a pályázatra.</a:t>
            </a:r>
          </a:p>
          <a:p>
            <a:pPr indent="20638" fontAlgn="t">
              <a:buNone/>
            </a:pPr>
            <a:r>
              <a:rPr lang="hu-HU" sz="2000" b="1" dirty="0" smtClean="0">
                <a:latin typeface="+mn-lt"/>
              </a:rPr>
              <a:t> Alkalmanként </a:t>
            </a: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>70-150</a:t>
            </a:r>
            <a:r>
              <a:rPr lang="hu-HU" sz="2000" b="1" dirty="0" smtClean="0">
                <a:latin typeface="+mn-lt"/>
              </a:rPr>
              <a:t> településről pályáztak </a:t>
            </a:r>
          </a:p>
          <a:p>
            <a:pPr indent="20638" fontAlgn="t">
              <a:buNone/>
            </a:pPr>
            <a:r>
              <a:rPr lang="hu-HU" sz="2000" b="1" dirty="0" smtClean="0">
                <a:latin typeface="+mn-lt"/>
              </a:rPr>
              <a:t>a fiatalok és közösségeik.</a:t>
            </a:r>
            <a:endParaRPr lang="hu-HU" sz="2000" dirty="0">
              <a:latin typeface="+mn-lt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364088" y="1484784"/>
            <a:ext cx="3779912" cy="5373216"/>
          </a:xfrm>
        </p:spPr>
        <p:txBody>
          <a:bodyPr>
            <a:normAutofit/>
          </a:bodyPr>
          <a:lstStyle/>
          <a:p>
            <a:endParaRPr lang="hu-HU" b="1" dirty="0" smtClean="0">
              <a:solidFill>
                <a:srgbClr val="C00000"/>
              </a:solidFill>
            </a:endParaRPr>
          </a:p>
          <a:p>
            <a:r>
              <a:rPr lang="hu-HU" b="1" dirty="0" smtClean="0">
                <a:solidFill>
                  <a:srgbClr val="C00000"/>
                </a:solidFill>
              </a:rPr>
              <a:t>Kiállítások</a:t>
            </a:r>
            <a:endParaRPr lang="hu-HU" b="1" dirty="0" smtClean="0">
              <a:solidFill>
                <a:srgbClr val="C00000"/>
              </a:solidFill>
            </a:endParaRPr>
          </a:p>
          <a:p>
            <a:r>
              <a:rPr lang="hu-HU" b="1" dirty="0" smtClean="0">
                <a:solidFill>
                  <a:srgbClr val="C00000"/>
                </a:solidFill>
              </a:rPr>
              <a:t>Szakmai programok</a:t>
            </a:r>
          </a:p>
          <a:p>
            <a:r>
              <a:rPr lang="hu-HU" b="1" dirty="0" smtClean="0">
                <a:solidFill>
                  <a:srgbClr val="C00000"/>
                </a:solidFill>
              </a:rPr>
              <a:t>konferenciák </a:t>
            </a:r>
          </a:p>
          <a:p>
            <a:r>
              <a:rPr lang="hu-HU" b="1" dirty="0" smtClean="0">
                <a:solidFill>
                  <a:srgbClr val="C00000"/>
                </a:solidFill>
              </a:rPr>
              <a:t>tábor</a:t>
            </a:r>
          </a:p>
          <a:p>
            <a:r>
              <a:rPr lang="hu-HU" b="1" dirty="0" smtClean="0">
                <a:solidFill>
                  <a:srgbClr val="C00000"/>
                </a:solidFill>
              </a:rPr>
              <a:t>zsűrizések</a:t>
            </a:r>
          </a:p>
          <a:p>
            <a:r>
              <a:rPr lang="hu-HU" b="1" dirty="0" smtClean="0">
                <a:solidFill>
                  <a:srgbClr val="C00000"/>
                </a:solidFill>
              </a:rPr>
              <a:t>Katalógusok</a:t>
            </a:r>
          </a:p>
          <a:p>
            <a:r>
              <a:rPr lang="hu-HU" b="1" dirty="0" smtClean="0">
                <a:solidFill>
                  <a:srgbClr val="C00000"/>
                </a:solidFill>
              </a:rPr>
              <a:t>Támogatók </a:t>
            </a:r>
          </a:p>
          <a:p>
            <a:pPr>
              <a:buNone/>
            </a:pPr>
            <a:endParaRPr lang="hu-HU" sz="3200" b="1" dirty="0">
              <a:latin typeface="+mn-lt"/>
            </a:endParaRPr>
          </a:p>
        </p:txBody>
      </p:sp>
      <p:pic>
        <p:nvPicPr>
          <p:cNvPr id="6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1191469" cy="1115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Ifjú Kézművesek IX  Országos Kiáll megnyitója 2011 foto Horváth Katalin\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3816" y="0"/>
            <a:ext cx="3380184" cy="2262814"/>
          </a:xfrm>
          <a:prstGeom prst="rect">
            <a:avLst/>
          </a:prstGeom>
          <a:noFill/>
        </p:spPr>
      </p:pic>
      <p:pic>
        <p:nvPicPr>
          <p:cNvPr id="1026" name="Picture 2" descr="C:\Users\Pc Arena\Pictures\1977 talán OINKPá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78175" cy="3071813"/>
          </a:xfrm>
          <a:prstGeom prst="rect">
            <a:avLst/>
          </a:prstGeom>
          <a:noFill/>
        </p:spPr>
      </p:pic>
      <p:pic>
        <p:nvPicPr>
          <p:cNvPr id="4" name="Picture 2" descr="D:\Ifjú Kézművesek IX  Országos Kiáll megnyitója 2011 foto Horváth Katalin\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600" y="2204864"/>
            <a:ext cx="3600400" cy="2473478"/>
          </a:xfrm>
          <a:prstGeom prst="rect">
            <a:avLst/>
          </a:prstGeom>
          <a:noFill/>
        </p:spPr>
      </p:pic>
      <p:pic>
        <p:nvPicPr>
          <p:cNvPr id="2050" name="Picture 2" descr="D:\2007\BKH\VII.országos\DSCN09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401108"/>
            <a:ext cx="3275856" cy="2456892"/>
          </a:xfrm>
          <a:prstGeom prst="rect">
            <a:avLst/>
          </a:prstGeom>
          <a:noFill/>
        </p:spPr>
      </p:pic>
      <p:pic>
        <p:nvPicPr>
          <p:cNvPr id="2051" name="Picture 3" descr="C:\Users\Pc Arena\Pictures\DSCN09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0"/>
            <a:ext cx="2654424" cy="1990818"/>
          </a:xfrm>
          <a:prstGeom prst="rect">
            <a:avLst/>
          </a:prstGeom>
          <a:noFill/>
        </p:spPr>
      </p:pic>
      <p:pic>
        <p:nvPicPr>
          <p:cNvPr id="3074" name="Picture 2" descr="C:\Users\Pc Arena\Pictures\DSCN08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844824"/>
            <a:ext cx="2733819" cy="2114854"/>
          </a:xfrm>
          <a:prstGeom prst="rect">
            <a:avLst/>
          </a:prstGeom>
          <a:noFill/>
        </p:spPr>
      </p:pic>
      <p:pic>
        <p:nvPicPr>
          <p:cNvPr id="3075" name="Picture 3" descr="C:\Users\Pc Arena\Documents\OINK Pályázat  mun  kaanyagok 1993-2013\OINK Pályázat fotók\2011\OINKP2011\Nádudvar\DSC01624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717032"/>
            <a:ext cx="5947430" cy="3140968"/>
          </a:xfrm>
          <a:prstGeom prst="rect">
            <a:avLst/>
          </a:prstGeom>
          <a:noFill/>
        </p:spPr>
      </p:pic>
      <p:pic>
        <p:nvPicPr>
          <p:cNvPr id="3076" name="Picture 4" descr="C:\Users\Pc Arena\Documents\OINK Pályázat  mun  kaanyagok 1993-2013\OINK Pályázat fotók\2011\OINKP2011\Budapest\DSC0174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988840"/>
            <a:ext cx="3059832" cy="20270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Kiállítások</a:t>
            </a:r>
            <a:endParaRPr lang="hu-H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256584"/>
          </a:xfrm>
        </p:spPr>
        <p:txBody>
          <a:bodyPr>
            <a:noAutofit/>
          </a:bodyPr>
          <a:lstStyle/>
          <a:p>
            <a:pPr lvl="2"/>
            <a:endParaRPr lang="hu-HU" sz="3200" b="1" dirty="0" smtClean="0">
              <a:solidFill>
                <a:srgbClr val="C00000"/>
              </a:solidFill>
              <a:latin typeface="+mn-lt"/>
            </a:endParaRPr>
          </a:p>
          <a:p>
            <a:pPr lvl="2"/>
            <a:r>
              <a:rPr lang="hu-HU" sz="3000" b="1" dirty="0" smtClean="0">
                <a:solidFill>
                  <a:srgbClr val="C00000"/>
                </a:solidFill>
                <a:latin typeface="+mn-lt"/>
              </a:rPr>
              <a:t>85</a:t>
            </a:r>
            <a:r>
              <a:rPr lang="hu-HU" sz="3000" b="1" dirty="0" smtClean="0">
                <a:latin typeface="+mn-lt"/>
              </a:rPr>
              <a:t> kiállítás.</a:t>
            </a:r>
          </a:p>
          <a:p>
            <a:pPr lvl="2"/>
            <a:r>
              <a:rPr lang="hu-HU" sz="3000" b="1" dirty="0" smtClean="0">
                <a:latin typeface="+mn-lt"/>
              </a:rPr>
              <a:t>Mintegy</a:t>
            </a:r>
            <a:r>
              <a:rPr lang="hu-HU" sz="3000" b="1" dirty="0" smtClean="0">
                <a:solidFill>
                  <a:srgbClr val="C00000"/>
                </a:solidFill>
                <a:latin typeface="+mn-lt"/>
              </a:rPr>
              <a:t> 65.000 fő</a:t>
            </a:r>
            <a:r>
              <a:rPr lang="hu-HU" sz="3000" b="1" dirty="0" smtClean="0">
                <a:latin typeface="+mn-lt"/>
              </a:rPr>
              <a:t> látogató – többségben gyermekek és fiatalok, családok, kézművesek.</a:t>
            </a:r>
          </a:p>
          <a:p>
            <a:pPr lvl="2"/>
            <a:r>
              <a:rPr lang="hu-HU" sz="3000" b="1" dirty="0" smtClean="0">
                <a:latin typeface="+mn-lt"/>
              </a:rPr>
              <a:t>A kiállítás megnyitókon </a:t>
            </a:r>
            <a:r>
              <a:rPr lang="hu-HU" sz="3000" b="1" dirty="0" smtClean="0">
                <a:solidFill>
                  <a:srgbClr val="C00000"/>
                </a:solidFill>
                <a:latin typeface="+mn-lt"/>
              </a:rPr>
              <a:t>népzene, néptánc  </a:t>
            </a:r>
            <a:r>
              <a:rPr lang="hu-HU" sz="3000" b="1" dirty="0" smtClean="0">
                <a:latin typeface="+mn-lt"/>
              </a:rPr>
              <a:t>a helyi hagyományőrzők részvételével.</a:t>
            </a:r>
          </a:p>
          <a:p>
            <a:pPr lvl="2"/>
            <a:r>
              <a:rPr lang="hu-HU" sz="3000" b="1" dirty="0" smtClean="0">
                <a:latin typeface="+mn-lt"/>
              </a:rPr>
              <a:t>Valamennyi alkalommal nagy </a:t>
            </a:r>
            <a:r>
              <a:rPr lang="hu-HU" sz="3000" b="1" dirty="0" smtClean="0">
                <a:solidFill>
                  <a:srgbClr val="C00000"/>
                </a:solidFill>
                <a:latin typeface="+mn-lt"/>
              </a:rPr>
              <a:t>média érdeklődés</a:t>
            </a:r>
            <a:r>
              <a:rPr lang="hu-HU" sz="3000" b="1" dirty="0" smtClean="0">
                <a:latin typeface="+mn-lt"/>
              </a:rPr>
              <a:t>.</a:t>
            </a:r>
          </a:p>
          <a:p>
            <a:pPr lvl="2"/>
            <a:r>
              <a:rPr lang="hu-HU" sz="3000" b="1" dirty="0" smtClean="0">
                <a:latin typeface="+mn-lt"/>
              </a:rPr>
              <a:t>A települések kulturális életének </a:t>
            </a:r>
            <a:r>
              <a:rPr lang="hu-HU" sz="3000" b="1" dirty="0" smtClean="0">
                <a:solidFill>
                  <a:srgbClr val="C00000"/>
                </a:solidFill>
                <a:latin typeface="+mn-lt"/>
              </a:rPr>
              <a:t>visszatérő, fontos eseményévé váltak.</a:t>
            </a:r>
            <a:endParaRPr lang="hu-HU" sz="3000" b="1" dirty="0" smtClean="0">
              <a:latin typeface="+mn-lt"/>
            </a:endParaRPr>
          </a:p>
          <a:p>
            <a:pPr lvl="2">
              <a:buNone/>
            </a:pPr>
            <a:endParaRPr lang="hu-HU" sz="2800" b="1" dirty="0"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191469" cy="1115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Ifjú Kézművesek IX  Országos Kiáll megnyitója 2011 foto Horváth Katalin\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3323742"/>
          </a:xfrm>
          <a:prstGeom prst="rect">
            <a:avLst/>
          </a:prstGeom>
          <a:noFill/>
        </p:spPr>
      </p:pic>
      <p:pic>
        <p:nvPicPr>
          <p:cNvPr id="5124" name="Picture 4" descr="D:\Ifjú Kézművesek IX  Országos Kiáll megnyitója 2011 foto Horváth Katalin\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3317475"/>
          </a:xfrm>
          <a:prstGeom prst="rect">
            <a:avLst/>
          </a:prstGeom>
          <a:noFill/>
        </p:spPr>
      </p:pic>
      <p:pic>
        <p:nvPicPr>
          <p:cNvPr id="5125" name="Picture 5" descr="D:\Ifjú Kézművesek IX  Országos Kiáll megnyitója 2011 foto Horváth Katalin\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795902" cy="3140968"/>
          </a:xfrm>
          <a:prstGeom prst="rect">
            <a:avLst/>
          </a:prstGeom>
          <a:noFill/>
        </p:spPr>
      </p:pic>
      <p:pic>
        <p:nvPicPr>
          <p:cNvPr id="5126" name="Picture 6" descr="D:\Ifjú Kézművesek IX  Országos Kiáll megnyitója 2011 foto Horváth Katalin\0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3" y="3717032"/>
            <a:ext cx="4283968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 Arena\Documents\OINK Pályázat  mun  kaanyagok 1993-2013\OINK Pályázat fotók\8. 2009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362927" cy="3789040"/>
          </a:xfrm>
          <a:prstGeom prst="rect">
            <a:avLst/>
          </a:prstGeom>
          <a:noFill/>
        </p:spPr>
      </p:pic>
      <p:pic>
        <p:nvPicPr>
          <p:cNvPr id="2053" name="Picture 5" descr="D:\Ifjú Kézművesek IX  Országos Kiáll megnyitója 2011 foto Horváth Katalin\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4204070" cy="3068960"/>
          </a:xfrm>
          <a:prstGeom prst="rect">
            <a:avLst/>
          </a:prstGeom>
          <a:noFill/>
        </p:spPr>
      </p:pic>
      <p:pic>
        <p:nvPicPr>
          <p:cNvPr id="9" name="Picture 4" descr="D:\Ifjú Kézművesek IX  Országos Kiáll megnyitója 2011 foto Horváth Katalin\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0"/>
            <a:ext cx="3779912" cy="3140968"/>
          </a:xfrm>
          <a:prstGeom prst="rect">
            <a:avLst/>
          </a:prstGeom>
          <a:noFill/>
        </p:spPr>
      </p:pic>
      <p:pic>
        <p:nvPicPr>
          <p:cNvPr id="10" name="Picture 3" descr="C:\Users\Pc Arena\Documents\OINK Pályázat  mun  kaanyagok 1993-2013\OINK Pályázat fotók\8. 2009\fotók\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140968"/>
            <a:ext cx="5580112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latin typeface="+mn-lt"/>
              </a:rPr>
              <a:t>            </a:t>
            </a: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Vándorlegény konferenciák,</a:t>
            </a:r>
            <a:br>
              <a:rPr lang="hu-HU" sz="3600" b="1" dirty="0" smtClean="0">
                <a:solidFill>
                  <a:schemeClr val="bg1"/>
                </a:solidFill>
                <a:latin typeface="+mn-lt"/>
              </a:rPr>
            </a:b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     szakmai programok</a:t>
            </a:r>
            <a:endParaRPr lang="hu-H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endParaRPr lang="hu-HU" sz="3600" b="1" dirty="0" smtClean="0">
              <a:solidFill>
                <a:srgbClr val="C00000"/>
              </a:solidFill>
              <a:latin typeface="+mn-lt"/>
            </a:endParaRPr>
          </a:p>
          <a:p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70 </a:t>
            </a:r>
            <a:r>
              <a:rPr lang="hu-HU" sz="3600" dirty="0" smtClean="0">
                <a:latin typeface="+mn-lt"/>
              </a:rPr>
              <a:t>szakmai tanácskozás, fórum az ország különböző  városaiban.                               </a:t>
            </a:r>
            <a:endParaRPr lang="hu-HU" sz="2800" i="1" dirty="0" smtClean="0">
              <a:latin typeface="+mn-lt"/>
            </a:endParaRPr>
          </a:p>
          <a:p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12</a:t>
            </a:r>
            <a:r>
              <a:rPr lang="hu-HU" sz="3600" b="1" dirty="0" smtClean="0">
                <a:latin typeface="+mn-lt"/>
              </a:rPr>
              <a:t> </a:t>
            </a:r>
            <a:r>
              <a:rPr lang="hu-HU" sz="3600" dirty="0" smtClean="0">
                <a:latin typeface="+mn-lt"/>
              </a:rPr>
              <a:t>Országos Vándorlegény Konferencia, ill. szakmai program </a:t>
            </a:r>
            <a:r>
              <a:rPr lang="hu-HU" sz="2800" dirty="0" smtClean="0">
                <a:latin typeface="+mn-lt"/>
              </a:rPr>
              <a:t>(</a:t>
            </a:r>
            <a:r>
              <a:rPr lang="hu-HU" sz="2800" i="1" dirty="0" smtClean="0">
                <a:latin typeface="+mn-lt"/>
              </a:rPr>
              <a:t>Debrecenben)</a:t>
            </a:r>
          </a:p>
          <a:p>
            <a:r>
              <a:rPr lang="hu-HU" sz="3600" dirty="0" smtClean="0"/>
              <a:t>Mintegy </a:t>
            </a:r>
            <a:r>
              <a:rPr lang="hu-HU" sz="3600" b="1" dirty="0" smtClean="0">
                <a:solidFill>
                  <a:srgbClr val="C00000"/>
                </a:solidFill>
              </a:rPr>
              <a:t>230</a:t>
            </a:r>
            <a:r>
              <a:rPr lang="hu-HU" sz="3600" dirty="0" smtClean="0"/>
              <a:t> előadás, program.</a:t>
            </a:r>
          </a:p>
          <a:p>
            <a:r>
              <a:rPr lang="hu-HU" sz="3600" dirty="0" smtClean="0">
                <a:latin typeface="+mn-lt"/>
              </a:rPr>
              <a:t>Több, mint </a:t>
            </a:r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4000</a:t>
            </a:r>
            <a:r>
              <a:rPr lang="hu-HU" sz="3600" dirty="0" smtClean="0">
                <a:latin typeface="+mn-lt"/>
              </a:rPr>
              <a:t> fő résztvevő.</a:t>
            </a:r>
            <a:endParaRPr lang="hu-HU" dirty="0"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1191469" cy="1115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ím 1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3600450"/>
          </a:xfrm>
        </p:spPr>
        <p:txBody>
          <a:bodyPr>
            <a:normAutofit fontScale="90000"/>
          </a:bodyPr>
          <a:lstStyle/>
          <a:p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200" b="1" dirty="0" smtClean="0"/>
              <a:t>A </a:t>
            </a:r>
            <a:r>
              <a:rPr lang="hu-HU" sz="2200" b="1" dirty="0" smtClean="0"/>
              <a:t>XIX sz. elejéről való  </a:t>
            </a:r>
            <a:r>
              <a:rPr lang="hu-HU" sz="2200" b="1" dirty="0" err="1" smtClean="0">
                <a:solidFill>
                  <a:srgbClr val="C00000"/>
                </a:solidFill>
              </a:rPr>
              <a:t>székelyszenterzsébeti</a:t>
            </a:r>
            <a:r>
              <a:rPr lang="hu-HU" sz="2200" b="1" dirty="0" smtClean="0">
                <a:solidFill>
                  <a:srgbClr val="C00000"/>
                </a:solidFill>
              </a:rPr>
              <a:t> abroszközép  </a:t>
            </a:r>
            <a:r>
              <a:rPr lang="hu-HU" sz="2200" b="1" dirty="0" smtClean="0"/>
              <a:t>sokat mondó </a:t>
            </a:r>
            <a:r>
              <a:rPr lang="hu-HU" sz="2200" b="1" dirty="0" smtClean="0"/>
              <a:t>motívuma</a:t>
            </a:r>
            <a:br>
              <a:rPr lang="hu-HU" sz="2200" b="1" dirty="0" smtClean="0"/>
            </a:br>
            <a:r>
              <a:rPr lang="hu-HU" sz="2200" b="1" dirty="0" smtClean="0"/>
              <a:t> </a:t>
            </a:r>
            <a:r>
              <a:rPr lang="hu-HU" sz="2200" b="1" dirty="0" smtClean="0"/>
              <a:t>az  Országos Ifjúsági Népi Kézműves Pályázat </a:t>
            </a:r>
            <a:r>
              <a:rPr lang="hu-HU" sz="2200" b="1" dirty="0" smtClean="0">
                <a:solidFill>
                  <a:srgbClr val="C00000"/>
                </a:solidFill>
              </a:rPr>
              <a:t>jelképe</a:t>
            </a:r>
            <a:r>
              <a:rPr lang="hu-HU" sz="2200" b="1" dirty="0" smtClean="0"/>
              <a:t>.</a:t>
            </a:r>
            <a:r>
              <a:rPr lang="hu-HU" sz="2200" dirty="0" smtClean="0"/>
              <a:t/>
            </a:r>
            <a:br>
              <a:rPr lang="hu-HU" sz="2200" dirty="0" smtClean="0"/>
            </a:br>
            <a:endParaRPr lang="hu-HU" sz="2200" dirty="0"/>
          </a:p>
        </p:txBody>
      </p:sp>
      <p:sp>
        <p:nvSpPr>
          <p:cNvPr id="13" name="Alcím 1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2971800"/>
          </a:xfrm>
        </p:spPr>
        <p:txBody>
          <a:bodyPr>
            <a:normAutofit fontScale="92500" lnSpcReduction="10000"/>
          </a:bodyPr>
          <a:lstStyle/>
          <a:p>
            <a:r>
              <a:rPr lang="hu-HU" sz="3000" dirty="0" smtClean="0">
                <a:solidFill>
                  <a:schemeClr val="tx1"/>
                </a:solidFill>
              </a:rPr>
              <a:t>Mottónk:</a:t>
            </a:r>
          </a:p>
          <a:p>
            <a:r>
              <a:rPr lang="hu-HU" sz="3000" dirty="0" smtClean="0">
                <a:solidFill>
                  <a:schemeClr val="tx1"/>
                </a:solidFill>
              </a:rPr>
              <a:t> </a:t>
            </a:r>
            <a:r>
              <a:rPr lang="hu-HU" sz="3000" b="1" dirty="0" smtClean="0">
                <a:solidFill>
                  <a:schemeClr val="accent2">
                    <a:lumMod val="50000"/>
                  </a:schemeClr>
                </a:solidFill>
              </a:rPr>
              <a:t>„Kultúrát nem lehet örökölni.</a:t>
            </a:r>
            <a:endParaRPr lang="hu-HU" sz="3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sz="3000" b="1" dirty="0" smtClean="0">
                <a:solidFill>
                  <a:schemeClr val="accent2">
                    <a:lumMod val="50000"/>
                  </a:schemeClr>
                </a:solidFill>
              </a:rPr>
              <a:t> Az elődök kultúrája egy-kettőre elpárolog,</a:t>
            </a:r>
            <a:endParaRPr lang="hu-HU" sz="3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sz="3000" b="1" dirty="0" smtClean="0">
                <a:solidFill>
                  <a:schemeClr val="accent2">
                    <a:lumMod val="50000"/>
                  </a:schemeClr>
                </a:solidFill>
              </a:rPr>
              <a:t> ha minden nemzedék újra meg</a:t>
            </a:r>
            <a:endParaRPr lang="hu-HU" sz="3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sz="3000" b="1" dirty="0" smtClean="0">
                <a:solidFill>
                  <a:schemeClr val="accent2">
                    <a:lumMod val="50000"/>
                  </a:schemeClr>
                </a:solidFill>
              </a:rPr>
              <a:t> újra meg nem szerzi azt magának.”</a:t>
            </a:r>
            <a:endParaRPr lang="hu-HU" sz="3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hu-HU" sz="3000" b="1" dirty="0" smtClean="0">
                <a:solidFill>
                  <a:schemeClr val="accent2">
                    <a:lumMod val="50000"/>
                  </a:schemeClr>
                </a:solidFill>
              </a:rPr>
              <a:t>					            Kodály Zoltán</a:t>
            </a:r>
            <a:endParaRPr lang="hu-HU" sz="30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4" name="Kép 13" descr="C:\Users\Pc Arena\Pictures\1. KÉZMŰVES ALAPÍTVÁNY\2017. évi események\00.2017. OINKPályázat\LOGÓK\rozetta_11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60648"/>
            <a:ext cx="2487613" cy="2328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c Arena\Pictures\1999 Vándorl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789040"/>
            <a:ext cx="3995936" cy="3068960"/>
          </a:xfrm>
          <a:prstGeom prst="rect">
            <a:avLst/>
          </a:prstGeom>
          <a:noFill/>
        </p:spPr>
      </p:pic>
      <p:pic>
        <p:nvPicPr>
          <p:cNvPr id="4100" name="Picture 4" descr="C:\Users\Pc Arena\Pictures\1999 Bellon Tibor Vándorl kon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788024" cy="3814786"/>
          </a:xfrm>
          <a:prstGeom prst="rect">
            <a:avLst/>
          </a:prstGeom>
          <a:noFill/>
        </p:spPr>
      </p:pic>
      <p:pic>
        <p:nvPicPr>
          <p:cNvPr id="6" name="Picture 2" descr="C:\Users\Pc Arena\Pictures\1999 Vándorlegény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292080" cy="3726727"/>
          </a:xfrm>
          <a:prstGeom prst="rect">
            <a:avLst/>
          </a:prstGeom>
          <a:noFill/>
        </p:spPr>
      </p:pic>
      <p:pic>
        <p:nvPicPr>
          <p:cNvPr id="7" name="Picture 2" descr="C:\Users\Pc Arena\Pictures\2001 Vándorlegény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92489"/>
            <a:ext cx="5292080" cy="33655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>
              <a:latin typeface="+mn-lt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27656" name="Picture 8" descr="C:\Users\Pc Arena\Documents\OINK Pályázat  mun  kaanyagok 1993-2013\OINK Pályázat fotók\2007\DSCN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0"/>
            <a:ext cx="1988826" cy="2708920"/>
          </a:xfrm>
          <a:prstGeom prst="rect">
            <a:avLst/>
          </a:prstGeom>
          <a:noFill/>
        </p:spPr>
      </p:pic>
      <p:pic>
        <p:nvPicPr>
          <p:cNvPr id="8" name="Picture 2" descr="C:\Users\Pc Arena\Pictures\2001 Andrásfalvi Bertal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555776" cy="3809107"/>
          </a:xfrm>
          <a:prstGeom prst="rect">
            <a:avLst/>
          </a:prstGeom>
          <a:noFill/>
        </p:spPr>
      </p:pic>
      <p:pic>
        <p:nvPicPr>
          <p:cNvPr id="9" name="Picture 4" descr="C:\Users\Pc Arena\Pictures\1999 Vándorl 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0"/>
            <a:ext cx="2459149" cy="2708920"/>
          </a:xfrm>
          <a:prstGeom prst="rect">
            <a:avLst/>
          </a:prstGeom>
          <a:noFill/>
        </p:spPr>
      </p:pic>
      <p:pic>
        <p:nvPicPr>
          <p:cNvPr id="10" name="Picture 3" descr="C:\Users\Pc Arena\Pictures\1999 Vándorlegény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7778" y="0"/>
            <a:ext cx="2706222" cy="1994772"/>
          </a:xfrm>
          <a:prstGeom prst="rect">
            <a:avLst/>
          </a:prstGeom>
          <a:noFill/>
        </p:spPr>
      </p:pic>
      <p:pic>
        <p:nvPicPr>
          <p:cNvPr id="4099" name="Picture 3" descr="C:\Users\Pc Arena\Pictures\DSCN09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9611" y="1988840"/>
            <a:ext cx="3504389" cy="2628292"/>
          </a:xfrm>
          <a:prstGeom prst="rect">
            <a:avLst/>
          </a:prstGeom>
          <a:noFill/>
        </p:spPr>
      </p:pic>
      <p:pic>
        <p:nvPicPr>
          <p:cNvPr id="13" name="Picture 2" descr="C:\Users\Pc Arena\Pictures\SkyPics_20091113_157_kezkia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36912"/>
            <a:ext cx="2803464" cy="4221088"/>
          </a:xfrm>
          <a:prstGeom prst="rect">
            <a:avLst/>
          </a:prstGeom>
          <a:noFill/>
        </p:spPr>
      </p:pic>
      <p:pic>
        <p:nvPicPr>
          <p:cNvPr id="14" name="Picture 2" descr="C:\Users\Pc Arena\Pictures\DSCN099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7797" y="1772816"/>
            <a:ext cx="3168352" cy="2376264"/>
          </a:xfrm>
          <a:prstGeom prst="rect">
            <a:avLst/>
          </a:prstGeom>
          <a:noFill/>
        </p:spPr>
      </p:pic>
      <p:pic>
        <p:nvPicPr>
          <p:cNvPr id="16" name="Picture 5" descr="C:\Users\Pc Arena\Documents\OINK Pályázat  mun  kaanyagok 1993-2013\OINK Pályázat fotók\2007\DSCN1001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29114" y="4221088"/>
            <a:ext cx="3514885" cy="2636912"/>
          </a:xfrm>
          <a:prstGeom prst="rect">
            <a:avLst/>
          </a:prstGeom>
          <a:noFill/>
        </p:spPr>
      </p:pic>
      <p:pic>
        <p:nvPicPr>
          <p:cNvPr id="17" name="Picture 6" descr="C:\Users\Pc Arena\Documents\OINK Pályázat  mun  kaanyagok 1993-2013\OINK Pályázat fotók\2007\DSCN10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1" y="4149081"/>
            <a:ext cx="3108535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chemeClr val="accent2"/>
          </a:solidFill>
        </p:spPr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  <a:latin typeface="+mn-lt"/>
              </a:rPr>
              <a:t>Katalógusok</a:t>
            </a:r>
            <a:endParaRPr lang="hu-H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 descr="C:\Users\Pc Arena\Documents\OINK Pályázat  mun  kaanyagok 1993-2013\Új mappa (2)\P1050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6408712"/>
          </a:xfrm>
          <a:prstGeom prst="rect">
            <a:avLst/>
          </a:prstGeom>
          <a:noFill/>
        </p:spPr>
      </p:pic>
      <p:pic>
        <p:nvPicPr>
          <p:cNvPr id="6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191469" cy="1115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Katalógusok</a:t>
            </a:r>
            <a:endParaRPr lang="hu-HU" sz="3600" b="1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/>
          </a:bodyPr>
          <a:lstStyle/>
          <a:p>
            <a:pPr>
              <a:buNone/>
            </a:pPr>
            <a:endParaRPr lang="hu-HU" sz="2800" dirty="0" smtClean="0">
              <a:latin typeface="+mn-lt"/>
            </a:endParaRPr>
          </a:p>
          <a:p>
            <a:r>
              <a:rPr lang="hu-HU" sz="2800" dirty="0" smtClean="0">
                <a:latin typeface="+mn-lt"/>
              </a:rPr>
              <a:t>1999 - </a:t>
            </a:r>
            <a:r>
              <a:rPr lang="hu-HU" sz="2800" dirty="0" err="1" smtClean="0">
                <a:latin typeface="+mn-lt"/>
              </a:rPr>
              <a:t>től</a:t>
            </a:r>
            <a:r>
              <a:rPr lang="hu-HU" sz="2800" dirty="0" smtClean="0">
                <a:latin typeface="+mn-lt"/>
              </a:rPr>
              <a:t> 2011-ig, vagyis  </a:t>
            </a:r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7 alkalommal </a:t>
            </a:r>
            <a:r>
              <a:rPr lang="hu-HU" sz="2800" dirty="0" smtClean="0">
                <a:latin typeface="+mn-lt"/>
              </a:rPr>
              <a:t>folyamatosan</a:t>
            </a:r>
          </a:p>
          <a:p>
            <a:pPr>
              <a:buNone/>
            </a:pPr>
            <a:r>
              <a:rPr lang="hu-HU" sz="2800" dirty="0" smtClean="0">
                <a:latin typeface="+mn-lt"/>
              </a:rPr>
              <a:t>    sikerült szép, színes katalógusban megjelentetnünk a</a:t>
            </a:r>
            <a:r>
              <a:rPr lang="hu-HU" sz="2800" b="1" dirty="0" smtClean="0">
                <a:latin typeface="+mn-lt"/>
              </a:rPr>
              <a:t> díjazott fiatalok munkáit</a:t>
            </a:r>
            <a:r>
              <a:rPr lang="hu-HU" sz="2800" dirty="0" smtClean="0">
                <a:latin typeface="+mn-lt"/>
              </a:rPr>
              <a:t>. </a:t>
            </a:r>
          </a:p>
          <a:p>
            <a:r>
              <a:rPr lang="hu-HU" sz="2800" dirty="0" smtClean="0">
                <a:latin typeface="+mn-lt"/>
              </a:rPr>
              <a:t>A katalógusok beköszöntőjét valamennyiszer a szakminisztérium miniszterei és államtitkárai, helyettes államtitkárai írták.                                                                          </a:t>
            </a:r>
            <a:r>
              <a:rPr lang="hu-HU" sz="2800" i="1" dirty="0" smtClean="0">
                <a:latin typeface="+mn-lt"/>
              </a:rPr>
              <a:t>- </a:t>
            </a:r>
            <a:r>
              <a:rPr lang="hu-HU" sz="2800" i="1" dirty="0" err="1" smtClean="0">
                <a:latin typeface="+mn-lt"/>
              </a:rPr>
              <a:t>Ecsedy</a:t>
            </a:r>
            <a:r>
              <a:rPr lang="hu-HU" sz="2800" i="1" dirty="0" smtClean="0">
                <a:latin typeface="+mn-lt"/>
              </a:rPr>
              <a:t> István, Koncz Erika, Hiller István,  Halász János </a:t>
            </a:r>
          </a:p>
          <a:p>
            <a:r>
              <a:rPr lang="hu-HU" sz="2800" dirty="0" smtClean="0">
                <a:latin typeface="+mn-lt"/>
              </a:rPr>
              <a:t> A katalógusok </a:t>
            </a:r>
            <a:r>
              <a:rPr lang="hu-HU" sz="2800" b="1" dirty="0" smtClean="0">
                <a:latin typeface="+mn-lt"/>
              </a:rPr>
              <a:t>nagy népszerűségnek örvendtek </a:t>
            </a:r>
            <a:r>
              <a:rPr lang="hu-HU" sz="2800" dirty="0" smtClean="0">
                <a:latin typeface="+mn-lt"/>
              </a:rPr>
              <a:t>a díjazott, illetve az alkotó  fiatalok körében és a szakemberek is jól tudták hasznosítani a képzések során. </a:t>
            </a:r>
          </a:p>
          <a:p>
            <a:endParaRPr lang="hu-HU" sz="2800" dirty="0" smtClean="0">
              <a:latin typeface="+mn-lt"/>
            </a:endParaRPr>
          </a:p>
          <a:p>
            <a:endParaRPr lang="hu-HU" dirty="0" smtClean="0">
              <a:latin typeface="+mn-lt"/>
            </a:endParaRPr>
          </a:p>
        </p:txBody>
      </p:sp>
      <p:pic>
        <p:nvPicPr>
          <p:cNvPr id="6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191469" cy="1115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484784"/>
            <a:ext cx="4572000" cy="53732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u-HU" sz="2400" b="1" dirty="0" smtClean="0">
                <a:solidFill>
                  <a:srgbClr val="C00000"/>
                </a:solidFill>
                <a:latin typeface="+mn-lt"/>
              </a:rPr>
              <a:t>Több</a:t>
            </a:r>
            <a:r>
              <a:rPr lang="hu-HU" sz="2400" b="1" dirty="0" smtClean="0">
                <a:solidFill>
                  <a:srgbClr val="C00000"/>
                </a:solidFill>
                <a:latin typeface="+mn-lt"/>
              </a:rPr>
              <a:t>, mint 250  támogató </a:t>
            </a:r>
            <a:endParaRPr lang="hu-HU" sz="2400" dirty="0" smtClean="0">
              <a:latin typeface="+mn-lt"/>
            </a:endParaRPr>
          </a:p>
          <a:p>
            <a:pPr>
              <a:buNone/>
            </a:pPr>
            <a:r>
              <a:rPr lang="hu-HU" sz="2000" i="1" dirty="0" smtClean="0">
                <a:latin typeface="+mn-lt"/>
              </a:rPr>
              <a:t>(Díjak, anyagok, eszközök, anyagi </a:t>
            </a:r>
          </a:p>
          <a:p>
            <a:pPr>
              <a:buNone/>
            </a:pPr>
            <a:r>
              <a:rPr lang="hu-HU" sz="2000" i="1" dirty="0" smtClean="0">
                <a:latin typeface="+mn-lt"/>
              </a:rPr>
              <a:t>támogatások…)</a:t>
            </a:r>
          </a:p>
          <a:p>
            <a:pPr marL="0" indent="0">
              <a:buNone/>
            </a:pPr>
            <a:r>
              <a:rPr lang="hu-HU" sz="2000" dirty="0" smtClean="0">
                <a:latin typeface="+mn-lt"/>
              </a:rPr>
              <a:t>Folyamatosan</a:t>
            </a:r>
            <a:r>
              <a:rPr lang="hu-HU" sz="2000" dirty="0" smtClean="0">
                <a:latin typeface="+mn-lt"/>
              </a:rPr>
              <a:t>, minden évben a </a:t>
            </a:r>
            <a:r>
              <a:rPr lang="hu-HU" sz="2000" b="1" dirty="0" smtClean="0">
                <a:latin typeface="+mn-lt"/>
              </a:rPr>
              <a:t>legjelentősebb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b="1" dirty="0" smtClean="0">
                <a:latin typeface="+mn-lt"/>
              </a:rPr>
              <a:t>támogatónk:</a:t>
            </a:r>
          </a:p>
          <a:p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szakminisztérium </a:t>
            </a:r>
            <a:r>
              <a:rPr lang="hu-HU" sz="2200" dirty="0" smtClean="0">
                <a:solidFill>
                  <a:srgbClr val="C00000"/>
                </a:solidFill>
                <a:latin typeface="+mn-lt"/>
              </a:rPr>
              <a:t>(2011-ig)</a:t>
            </a:r>
          </a:p>
          <a:p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NKA</a:t>
            </a:r>
          </a:p>
          <a:p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Debrecen és </a:t>
            </a:r>
          </a:p>
          <a:p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Hajdú- Bihar Megye  Önkormányzata</a:t>
            </a:r>
          </a:p>
          <a:p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Kézműves Alapítvány</a:t>
            </a:r>
          </a:p>
          <a:p>
            <a:r>
              <a:rPr lang="hu-HU" sz="2200" b="1" dirty="0" smtClean="0">
                <a:solidFill>
                  <a:srgbClr val="C00000"/>
                </a:solidFill>
              </a:rPr>
              <a:t>Népművészeti Egyesületek Szövetsége</a:t>
            </a:r>
            <a:endParaRPr lang="hu-HU" sz="2200" b="1" dirty="0" smtClean="0">
              <a:solidFill>
                <a:srgbClr val="C00000"/>
              </a:solidFill>
              <a:latin typeface="+mn-lt"/>
            </a:endParaRPr>
          </a:p>
          <a:p>
            <a:pPr>
              <a:buNone/>
            </a:pPr>
            <a:r>
              <a:rPr lang="hu-HU" sz="2400" dirty="0" smtClean="0">
                <a:latin typeface="+mn-lt"/>
              </a:rPr>
              <a:t>	</a:t>
            </a:r>
            <a:endParaRPr lang="hu-HU" sz="2400" dirty="0">
              <a:latin typeface="+mn-lt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932040" y="1484784"/>
            <a:ext cx="4211960" cy="537321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hu-HU" dirty="0" smtClean="0">
              <a:latin typeface="+mn-lt"/>
            </a:endParaRPr>
          </a:p>
          <a:p>
            <a:pPr>
              <a:buNone/>
            </a:pPr>
            <a:r>
              <a:rPr lang="hu-HU" sz="3200" b="1" dirty="0" smtClean="0">
                <a:solidFill>
                  <a:srgbClr val="C00000"/>
                </a:solidFill>
                <a:latin typeface="+mn-lt"/>
              </a:rPr>
              <a:t>Gyakori támogatóink voltak:</a:t>
            </a:r>
            <a:endParaRPr lang="hu-HU" sz="3200" dirty="0" smtClean="0">
              <a:solidFill>
                <a:srgbClr val="C00000"/>
              </a:solidFill>
              <a:latin typeface="+mn-lt"/>
            </a:endParaRPr>
          </a:p>
          <a:p>
            <a:r>
              <a:rPr lang="hu-HU" sz="3200" b="1" dirty="0" smtClean="0">
                <a:latin typeface="+mn-lt"/>
              </a:rPr>
              <a:t>IPOSZ </a:t>
            </a:r>
          </a:p>
          <a:p>
            <a:r>
              <a:rPr lang="hu-HU" sz="3200" b="1" dirty="0" smtClean="0">
                <a:latin typeface="+mn-lt"/>
              </a:rPr>
              <a:t>Kereskedelmi és Iparkamara</a:t>
            </a:r>
          </a:p>
          <a:p>
            <a:r>
              <a:rPr lang="hu-HU" sz="3200" b="1" dirty="0" err="1" smtClean="0">
                <a:latin typeface="+mn-lt"/>
              </a:rPr>
              <a:t>Interkerám</a:t>
            </a:r>
            <a:endParaRPr lang="hu-HU" sz="3200" dirty="0" smtClean="0">
              <a:latin typeface="+mn-lt"/>
            </a:endParaRPr>
          </a:p>
          <a:p>
            <a:r>
              <a:rPr lang="hu-HU" sz="3200" b="1" dirty="0" smtClean="0">
                <a:latin typeface="+mn-lt"/>
              </a:rPr>
              <a:t>A magyar Kézművességért</a:t>
            </a:r>
          </a:p>
          <a:p>
            <a:pPr>
              <a:buNone/>
            </a:pPr>
            <a:r>
              <a:rPr lang="hu-HU" sz="3200" b="1" dirty="0" smtClean="0">
                <a:latin typeface="+mn-lt"/>
              </a:rPr>
              <a:t>      Alapítvány</a:t>
            </a:r>
          </a:p>
          <a:p>
            <a:r>
              <a:rPr lang="hu-HU" sz="3200" b="1" dirty="0" smtClean="0">
                <a:latin typeface="+mn-lt"/>
              </a:rPr>
              <a:t>Szalag és zsinórgyár</a:t>
            </a:r>
          </a:p>
          <a:p>
            <a:r>
              <a:rPr lang="hu-HU" sz="3200" b="1" dirty="0" err="1" smtClean="0">
                <a:latin typeface="+mn-lt"/>
              </a:rPr>
              <a:t>Gencsi</a:t>
            </a:r>
            <a:r>
              <a:rPr lang="hu-HU" sz="3200" b="1" dirty="0" smtClean="0">
                <a:latin typeface="+mn-lt"/>
              </a:rPr>
              <a:t> Zoltán , - a </a:t>
            </a:r>
            <a:r>
              <a:rPr lang="hu-HU" sz="3200" b="1" dirty="0" err="1" smtClean="0">
                <a:latin typeface="+mn-lt"/>
              </a:rPr>
              <a:t>Hortobányi</a:t>
            </a:r>
            <a:endParaRPr lang="hu-HU" sz="3200" b="1" dirty="0" smtClean="0">
              <a:latin typeface="+mn-lt"/>
            </a:endParaRPr>
          </a:p>
          <a:p>
            <a:r>
              <a:rPr lang="hu-HU" sz="3200" b="1" dirty="0" smtClean="0">
                <a:latin typeface="+mn-lt"/>
              </a:rPr>
              <a:t>Természetvédelmi … Kft. </a:t>
            </a:r>
          </a:p>
          <a:p>
            <a:r>
              <a:rPr lang="hu-HU" sz="3200" b="1" dirty="0" smtClean="0">
                <a:latin typeface="+mn-lt"/>
              </a:rPr>
              <a:t>ST Bőrgyár Simontornya</a:t>
            </a:r>
          </a:p>
          <a:p>
            <a:r>
              <a:rPr lang="hu-HU" sz="3200" b="1" dirty="0" smtClean="0">
                <a:latin typeface="+mn-lt"/>
              </a:rPr>
              <a:t>Kenderkóc  Üzlet</a:t>
            </a:r>
          </a:p>
          <a:p>
            <a:r>
              <a:rPr lang="hu-HU" sz="3200" b="1" dirty="0" smtClean="0">
                <a:latin typeface="+mn-lt"/>
              </a:rPr>
              <a:t>Több könyvkiadó vállalat</a:t>
            </a:r>
          </a:p>
          <a:p>
            <a:r>
              <a:rPr lang="hu-HU" sz="3200" b="1" dirty="0" smtClean="0">
                <a:latin typeface="+mn-lt"/>
              </a:rPr>
              <a:t>Számos kézműves mester</a:t>
            </a:r>
          </a:p>
          <a:p>
            <a:r>
              <a:rPr lang="hu-HU" sz="3200" b="1" dirty="0" smtClean="0"/>
              <a:t>Települési önkormányzatok</a:t>
            </a:r>
            <a:endParaRPr lang="hu-HU" sz="3200" b="1" dirty="0" smtClean="0">
              <a:latin typeface="+mn-lt"/>
            </a:endParaRPr>
          </a:p>
          <a:p>
            <a:pPr>
              <a:buNone/>
            </a:pPr>
            <a:endParaRPr lang="hu-HU" b="1" dirty="0" smtClean="0">
              <a:solidFill>
                <a:srgbClr val="C00000"/>
              </a:solidFill>
              <a:latin typeface="+mn-lt"/>
            </a:endParaRPr>
          </a:p>
          <a:p>
            <a:pPr>
              <a:buNone/>
            </a:pPr>
            <a:endParaRPr lang="hu-HU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   Támogatók</a:t>
            </a:r>
            <a:endParaRPr lang="hu-HU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191469" cy="1115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 Arena\Pictures\DSCN0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30489" cy="6858000"/>
          </a:xfrm>
          <a:prstGeom prst="rect">
            <a:avLst/>
          </a:prstGeom>
          <a:noFill/>
        </p:spPr>
      </p:pic>
      <p:pic>
        <p:nvPicPr>
          <p:cNvPr id="1028" name="Picture 4" descr="C:\Users\Pc Arena\Pictures\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828" y="3429000"/>
            <a:ext cx="5064172" cy="3429000"/>
          </a:xfrm>
          <a:prstGeom prst="rect">
            <a:avLst/>
          </a:prstGeom>
          <a:noFill/>
        </p:spPr>
      </p:pic>
      <p:pic>
        <p:nvPicPr>
          <p:cNvPr id="5" name="Picture 2" descr="D:\Ifjú Kézművesek IX  Országos Kiáll megnyitója 2011 foto Horváth Katalin\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273" y="0"/>
            <a:ext cx="4464727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      </a:t>
            </a:r>
            <a:r>
              <a:rPr lang="hu-HU" b="1" dirty="0" smtClean="0">
                <a:solidFill>
                  <a:schemeClr val="bg1"/>
                </a:solidFill>
                <a:latin typeface="+mn-lt"/>
              </a:rPr>
              <a:t>8</a:t>
            </a: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. A pályázat eredményei, hozadéka</a:t>
            </a:r>
            <a:br>
              <a:rPr lang="hu-HU" sz="3600" b="1" dirty="0" smtClean="0">
                <a:solidFill>
                  <a:schemeClr val="bg1"/>
                </a:solidFill>
                <a:latin typeface="+mn-lt"/>
              </a:rPr>
            </a:b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összegezve</a:t>
            </a: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4932040" cy="54452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u-HU" sz="1600" b="1" dirty="0" smtClean="0">
                <a:latin typeface="+mn-lt"/>
              </a:rPr>
              <a:t>1.Elismert hiánypótló programsorozattá vált.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2.Bemutatkozás az ország neves kiállító helyein.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3. Hozzájárult a fiatalokkal foglalkozók szakmai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ismereteinek bővítéséhez, fórumot teremt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találkozására, tapasztalatcserére.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4. Számos elméleti és gyakorlati szakembert sikerült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megnyerni a programokhoz.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5. Új együttműködési lehetőségeket teremtett.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Párbeszédet indukált a különböző településeken élő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fiatalok és az őket tanító mesterek, szakoktatók,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szakkörvezetők, illetve az elméleti szakemberek között.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6. Forrásokat sikerült feltárni, támogatókat megnyerni.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7. Felszínre hozta a hagyományos kézműves szakmák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oktatásának, továbbképzésének hiányosságait, a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különböző  országos szervezetek, intézmények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együttműködésének szükségességét.</a:t>
            </a:r>
          </a:p>
          <a:p>
            <a:pPr>
              <a:buNone/>
            </a:pPr>
            <a:r>
              <a:rPr lang="hu-HU" sz="1600" b="1" dirty="0" smtClean="0"/>
              <a:t>8. F</a:t>
            </a:r>
            <a:r>
              <a:rPr lang="hu-HU" sz="1600" b="1" dirty="0" smtClean="0">
                <a:latin typeface="+mn-lt"/>
              </a:rPr>
              <a:t>elerősítette az ösztöndíj, a táborozási lehetőségek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megteremtése iránti igényt.</a:t>
            </a:r>
          </a:p>
          <a:p>
            <a:endParaRPr lang="hu-HU" sz="1400" dirty="0">
              <a:latin typeface="+mn-lt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88024" y="1412776"/>
            <a:ext cx="4355976" cy="544522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hu-HU" sz="3400" b="1" dirty="0" smtClean="0">
                <a:latin typeface="+mn-lt"/>
              </a:rPr>
              <a:t> </a:t>
            </a:r>
          </a:p>
          <a:p>
            <a:pPr>
              <a:buNone/>
            </a:pPr>
            <a:r>
              <a:rPr lang="hu-HU" sz="6400" b="1" dirty="0" smtClean="0">
                <a:solidFill>
                  <a:srgbClr val="C00000"/>
                </a:solidFill>
              </a:rPr>
              <a:t> 7.000 fő  egyéni és csoportos pályázó</a:t>
            </a:r>
          </a:p>
          <a:p>
            <a:pPr>
              <a:buNone/>
            </a:pPr>
            <a:r>
              <a:rPr lang="hu-HU" sz="6400" b="1" dirty="0" smtClean="0">
                <a:solidFill>
                  <a:srgbClr val="C00000"/>
                </a:solidFill>
                <a:latin typeface="+mn-lt"/>
              </a:rPr>
              <a:t>13.000 db pályamunka   </a:t>
            </a:r>
          </a:p>
          <a:p>
            <a:pPr>
              <a:buNone/>
            </a:pPr>
            <a:r>
              <a:rPr lang="hu-HU" sz="6400" b="1" dirty="0" smtClean="0">
                <a:solidFill>
                  <a:srgbClr val="C00000"/>
                </a:solidFill>
                <a:latin typeface="+mn-lt"/>
              </a:rPr>
              <a:t>380  program </a:t>
            </a:r>
            <a:r>
              <a:rPr lang="hu-HU" sz="6400" b="1" dirty="0" smtClean="0">
                <a:latin typeface="+mn-lt"/>
              </a:rPr>
              <a:t>( kiállítás, szakmai </a:t>
            </a:r>
          </a:p>
          <a:p>
            <a:pPr>
              <a:buNone/>
            </a:pPr>
            <a:r>
              <a:rPr lang="hu-HU" sz="6400" b="1" dirty="0" smtClean="0">
                <a:latin typeface="+mn-lt"/>
              </a:rPr>
              <a:t> előadások, tanácskozások, zsűrizések )</a:t>
            </a:r>
          </a:p>
          <a:p>
            <a:pPr>
              <a:buNone/>
            </a:pPr>
            <a:r>
              <a:rPr lang="hu-HU" sz="6400" b="1" dirty="0" smtClean="0">
                <a:solidFill>
                  <a:srgbClr val="C00000"/>
                </a:solidFill>
                <a:latin typeface="+mn-lt"/>
              </a:rPr>
              <a:t>76.000 fő </a:t>
            </a:r>
            <a:r>
              <a:rPr lang="hu-HU" sz="6400" b="1" dirty="0" smtClean="0">
                <a:latin typeface="+mn-lt"/>
              </a:rPr>
              <a:t>résztvevő , látogató.</a:t>
            </a:r>
          </a:p>
          <a:p>
            <a:pPr>
              <a:buNone/>
            </a:pPr>
            <a:r>
              <a:rPr lang="hu-HU" sz="6400" b="1" dirty="0" smtClean="0">
                <a:solidFill>
                  <a:srgbClr val="C00000"/>
                </a:solidFill>
              </a:rPr>
              <a:t>Több, mint 250  támogató.</a:t>
            </a:r>
            <a:endParaRPr lang="hu-HU" sz="6400" dirty="0" smtClean="0"/>
          </a:p>
          <a:p>
            <a:pPr>
              <a:buNone/>
            </a:pPr>
            <a:r>
              <a:rPr lang="hu-HU" sz="6400" b="1" dirty="0" smtClean="0">
                <a:latin typeface="+mn-lt"/>
              </a:rPr>
              <a:t>Az ország </a:t>
            </a:r>
            <a:r>
              <a:rPr lang="hu-HU" sz="6400" b="1" dirty="0" smtClean="0">
                <a:solidFill>
                  <a:srgbClr val="C00000"/>
                </a:solidFill>
                <a:latin typeface="+mn-lt"/>
              </a:rPr>
              <a:t>15 városában  </a:t>
            </a:r>
            <a:r>
              <a:rPr lang="hu-HU" sz="6400" b="1" dirty="0" smtClean="0">
                <a:latin typeface="+mn-lt"/>
              </a:rPr>
              <a:t>és azok régiójában</a:t>
            </a:r>
          </a:p>
          <a:p>
            <a:pPr>
              <a:buNone/>
            </a:pPr>
            <a:r>
              <a:rPr lang="hu-HU" sz="6400" b="1" dirty="0" smtClean="0">
                <a:latin typeface="+mn-lt"/>
              </a:rPr>
              <a:t> fontos, emlékezetes kulturális eseménnyé vált.</a:t>
            </a:r>
          </a:p>
          <a:p>
            <a:pPr>
              <a:buNone/>
            </a:pPr>
            <a:r>
              <a:rPr lang="hu-HU" sz="6400" b="1" dirty="0" smtClean="0"/>
              <a:t>Létrejött </a:t>
            </a:r>
            <a:r>
              <a:rPr lang="hu-HU" sz="6400" b="1" dirty="0" smtClean="0">
                <a:solidFill>
                  <a:srgbClr val="C00000"/>
                </a:solidFill>
              </a:rPr>
              <a:t>7 kiadvány</a:t>
            </a:r>
            <a:r>
              <a:rPr lang="hu-HU" sz="6400" b="1" dirty="0" smtClean="0"/>
              <a:t>, ami bemutatja, őrzi a </a:t>
            </a:r>
          </a:p>
          <a:p>
            <a:pPr>
              <a:buNone/>
            </a:pPr>
            <a:r>
              <a:rPr lang="hu-HU" sz="6400" b="1" dirty="0" smtClean="0"/>
              <a:t>díjazottak alkotásait.</a:t>
            </a:r>
            <a:endParaRPr lang="hu-HU" sz="6400" b="1" dirty="0" smtClean="0">
              <a:latin typeface="+mn-lt"/>
            </a:endParaRPr>
          </a:p>
          <a:p>
            <a:pPr>
              <a:buNone/>
            </a:pPr>
            <a:r>
              <a:rPr lang="hu-HU" sz="6400" b="1" dirty="0" smtClean="0">
                <a:latin typeface="+mn-lt"/>
              </a:rPr>
              <a:t>Sikeres </a:t>
            </a:r>
            <a:r>
              <a:rPr lang="hu-HU" sz="6400" b="1" dirty="0" smtClean="0">
                <a:solidFill>
                  <a:srgbClr val="C00000"/>
                </a:solidFill>
                <a:latin typeface="+mn-lt"/>
              </a:rPr>
              <a:t>tábor</a:t>
            </a:r>
            <a:r>
              <a:rPr lang="hu-HU" sz="6400" b="1" dirty="0" smtClean="0">
                <a:latin typeface="+mn-lt"/>
              </a:rPr>
              <a:t>  valósult meg Debrecenben és </a:t>
            </a:r>
          </a:p>
          <a:p>
            <a:pPr>
              <a:buNone/>
            </a:pPr>
            <a:r>
              <a:rPr lang="hu-HU" sz="6400" b="1" dirty="0" smtClean="0">
                <a:latin typeface="+mn-lt"/>
              </a:rPr>
              <a:t>Magyarlukafán  a díjazottaknak.</a:t>
            </a:r>
          </a:p>
          <a:p>
            <a:pPr marL="0" indent="0">
              <a:buNone/>
            </a:pPr>
            <a:r>
              <a:rPr lang="hu-HU" sz="6400" b="1" dirty="0" smtClean="0">
                <a:latin typeface="+mn-lt"/>
              </a:rPr>
              <a:t>E pályázaton sikeresen szereplők közül már többen megkapták </a:t>
            </a:r>
            <a:r>
              <a:rPr lang="hu-HU" sz="6400" b="1" i="1" dirty="0" smtClean="0">
                <a:latin typeface="+mn-lt"/>
              </a:rPr>
              <a:t>a </a:t>
            </a:r>
            <a:r>
              <a:rPr lang="hu-HU" sz="6400" b="1" dirty="0" smtClean="0">
                <a:solidFill>
                  <a:srgbClr val="C00000"/>
                </a:solidFill>
                <a:latin typeface="+mn-lt"/>
              </a:rPr>
              <a:t>Népművészet Ifjú Mestere </a:t>
            </a:r>
          </a:p>
          <a:p>
            <a:pPr>
              <a:buNone/>
            </a:pPr>
            <a:r>
              <a:rPr lang="hu-HU" sz="6400" b="1" dirty="0" smtClean="0">
                <a:latin typeface="+mn-lt"/>
              </a:rPr>
              <a:t>elismerő címet.</a:t>
            </a:r>
          </a:p>
          <a:p>
            <a:pPr>
              <a:buNone/>
            </a:pPr>
            <a:r>
              <a:rPr lang="hu-HU" sz="6400" b="1" dirty="0" smtClean="0">
                <a:solidFill>
                  <a:srgbClr val="C00000"/>
                </a:solidFill>
                <a:latin typeface="+mn-lt"/>
              </a:rPr>
              <a:t>Összességében </a:t>
            </a:r>
            <a:r>
              <a:rPr lang="hu-HU" sz="6400" b="1" dirty="0" smtClean="0">
                <a:latin typeface="+mn-lt"/>
              </a:rPr>
              <a:t>jelentős mértékben hozzájárult </a:t>
            </a:r>
          </a:p>
          <a:p>
            <a:pPr>
              <a:buNone/>
            </a:pPr>
            <a:r>
              <a:rPr lang="hu-HU" sz="6400" b="1" dirty="0" smtClean="0">
                <a:latin typeface="+mn-lt"/>
              </a:rPr>
              <a:t>az elmúlt 22 évben a fiatalok körében a </a:t>
            </a:r>
          </a:p>
          <a:p>
            <a:pPr>
              <a:buNone/>
            </a:pPr>
            <a:r>
              <a:rPr lang="hu-HU" sz="6400" b="1" dirty="0" smtClean="0">
                <a:latin typeface="+mn-lt"/>
              </a:rPr>
              <a:t>kreativitás fejlesztéséhez, a természetes anyagok </a:t>
            </a:r>
          </a:p>
          <a:p>
            <a:pPr>
              <a:buNone/>
            </a:pPr>
            <a:r>
              <a:rPr lang="hu-HU" sz="6400" b="1" dirty="0" smtClean="0">
                <a:latin typeface="+mn-lt"/>
              </a:rPr>
              <a:t>szélesebb körű használatához, a kézműves</a:t>
            </a:r>
          </a:p>
          <a:p>
            <a:pPr>
              <a:buNone/>
            </a:pPr>
            <a:r>
              <a:rPr lang="hu-HU" sz="6400" b="1" dirty="0" smtClean="0">
                <a:latin typeface="+mn-lt"/>
              </a:rPr>
              <a:t>mesterségek, a magyar tárgyi kultúra</a:t>
            </a:r>
          </a:p>
          <a:p>
            <a:pPr>
              <a:buNone/>
            </a:pPr>
            <a:r>
              <a:rPr lang="hu-HU" sz="6400" b="1" dirty="0" smtClean="0">
                <a:latin typeface="+mn-lt"/>
              </a:rPr>
              <a:t> hagyományainak megismertetéséhez, </a:t>
            </a:r>
          </a:p>
          <a:p>
            <a:pPr>
              <a:buNone/>
            </a:pPr>
            <a:r>
              <a:rPr lang="hu-HU" sz="6400" b="1" dirty="0" smtClean="0">
                <a:latin typeface="+mn-lt"/>
              </a:rPr>
              <a:t>átörökítéséhez.</a:t>
            </a:r>
            <a:endParaRPr lang="hu-HU" sz="6400" b="1" dirty="0">
              <a:latin typeface="+mn-lt"/>
            </a:endParaRPr>
          </a:p>
        </p:txBody>
      </p:sp>
      <p:pic>
        <p:nvPicPr>
          <p:cNvPr id="6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1"/>
            <a:ext cx="1296144" cy="1213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	     </a:t>
            </a:r>
            <a:r>
              <a:rPr lang="hu-HU" sz="3000" b="1" dirty="0" smtClean="0">
                <a:solidFill>
                  <a:schemeClr val="bg1"/>
                </a:solidFill>
              </a:rPr>
              <a:t>Világ Világossága Alapítvány és intézményei</a:t>
            </a:r>
            <a:br>
              <a:rPr lang="hu-HU" sz="3000" b="1" dirty="0" smtClean="0">
                <a:solidFill>
                  <a:schemeClr val="bg1"/>
                </a:solidFill>
              </a:rPr>
            </a:br>
            <a:r>
              <a:rPr lang="hu-HU" sz="3000" b="1" dirty="0" smtClean="0">
                <a:solidFill>
                  <a:schemeClr val="bg1"/>
                </a:solidFill>
              </a:rPr>
              <a:t>                részvétele és sikerei a pályázatokon</a:t>
            </a:r>
            <a:endParaRPr lang="hu-H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191469" cy="1115434"/>
          </a:xfrm>
          <a:prstGeom prst="rect">
            <a:avLst/>
          </a:prstGeom>
          <a:noFill/>
        </p:spPr>
      </p:pic>
      <p:pic>
        <p:nvPicPr>
          <p:cNvPr id="5122" name="Picture 2" descr="C:\Users\Pc Arena\Pictures\1. KÉZMŰVES ALAPÍTVÁNY\2017. évi események\00.2017. OINKPályázat\FOTÓK\Új mappa (5)\DSC023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9144000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hu-HU" sz="3200" b="1" dirty="0" smtClean="0">
                <a:solidFill>
                  <a:schemeClr val="bg1"/>
                </a:solidFill>
                <a:latin typeface="+mn-lt"/>
              </a:rPr>
              <a:t>      10.   9. </a:t>
            </a:r>
            <a:r>
              <a:rPr lang="hu-HU" sz="3200" b="1" dirty="0" smtClean="0">
                <a:solidFill>
                  <a:schemeClr val="bg1"/>
                </a:solidFill>
              </a:rPr>
              <a:t>Világ Világossága Alapítvány és intézményei</a:t>
            </a:r>
            <a:br>
              <a:rPr lang="hu-HU" sz="3200" b="1" dirty="0" smtClean="0">
                <a:solidFill>
                  <a:schemeClr val="bg1"/>
                </a:solidFill>
              </a:rPr>
            </a:br>
            <a:r>
              <a:rPr lang="hu-HU" sz="3200" b="1" dirty="0" smtClean="0">
                <a:solidFill>
                  <a:schemeClr val="bg1"/>
                </a:solidFill>
              </a:rPr>
              <a:t>              részvétele és sikerei a pályázatokon</a:t>
            </a:r>
            <a:endParaRPr lang="hu-HU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lnSpcReduction="10000"/>
          </a:bodyPr>
          <a:lstStyle/>
          <a:p>
            <a:pPr lvl="0"/>
            <a:endParaRPr lang="hu-HU" sz="2400" dirty="0" smtClean="0"/>
          </a:p>
          <a:p>
            <a:pPr lvl="0"/>
            <a:r>
              <a:rPr lang="hu-HU" sz="2400" dirty="0" smtClean="0"/>
              <a:t>Az előbb ismertetett folyamatnak </a:t>
            </a:r>
            <a:r>
              <a:rPr lang="hu-HU" sz="2400" b="1" dirty="0" smtClean="0"/>
              <a:t>1997 óta</a:t>
            </a:r>
            <a:r>
              <a:rPr lang="hu-HU" sz="2400" dirty="0" smtClean="0"/>
              <a:t> szerves része, folyamatos résztvevője volt a Világ Világossága Alapítvány és az általa fenntartott, működtetett intézmények, szervezetek, közösségek. </a:t>
            </a:r>
            <a:r>
              <a:rPr lang="hu-HU" sz="2400" b="1" dirty="0" smtClean="0"/>
              <a:t>Éppen </a:t>
            </a:r>
            <a:r>
              <a:rPr lang="hu-HU" sz="2400" b="1" dirty="0" smtClean="0">
                <a:solidFill>
                  <a:srgbClr val="C00000"/>
                </a:solidFill>
              </a:rPr>
              <a:t>20 éve</a:t>
            </a:r>
            <a:r>
              <a:rPr lang="hu-HU" sz="2400" b="1" dirty="0" smtClean="0"/>
              <a:t>!</a:t>
            </a:r>
            <a:endParaRPr lang="hu-HU" sz="2400" dirty="0" smtClean="0"/>
          </a:p>
          <a:p>
            <a:pPr lvl="0"/>
            <a:r>
              <a:rPr lang="hu-HU" sz="2400" dirty="0" smtClean="0"/>
              <a:t>Nemcsak résztvevők, de szinte minden évben több díjat is kaptak a pályázatokon.</a:t>
            </a:r>
          </a:p>
          <a:p>
            <a:pPr lvl="0"/>
            <a:r>
              <a:rPr lang="hu-HU" sz="2400" dirty="0" smtClean="0"/>
              <a:t>Az országban csupán egyetlen intézmény mondhat magáénak hasonló eredményeket. Ez a Nádudvari Népi Kézműves Szakiskola.</a:t>
            </a:r>
          </a:p>
          <a:p>
            <a:pPr lvl="0"/>
            <a:r>
              <a:rPr lang="hu-HU" sz="2400" dirty="0" smtClean="0"/>
              <a:t>Ahogy a november 10-i országos programon is elhangzott: a nádudvari intézmény a tiszántúli </a:t>
            </a:r>
            <a:r>
              <a:rPr lang="hu-HU" sz="2400" b="1" dirty="0" smtClean="0">
                <a:solidFill>
                  <a:srgbClr val="C00000"/>
                </a:solidFill>
              </a:rPr>
              <a:t>védőbástyája a népi kézműves képzésnek</a:t>
            </a:r>
            <a:r>
              <a:rPr lang="hu-HU" sz="2400" dirty="0" smtClean="0"/>
              <a:t>, a dunántúli pedig a </a:t>
            </a:r>
            <a:r>
              <a:rPr lang="hu-HU" sz="2400" dirty="0" err="1" smtClean="0"/>
              <a:t>Bálicsi</a:t>
            </a:r>
            <a:r>
              <a:rPr lang="hu-HU" sz="2400" dirty="0" smtClean="0"/>
              <a:t> Integrációs Nevelési Oktatási Központ.</a:t>
            </a:r>
          </a:p>
          <a:p>
            <a:pPr lvl="0"/>
            <a:r>
              <a:rPr lang="hu-HU" sz="2400" dirty="0" smtClean="0"/>
              <a:t>Ezért nagyon nagy köszönet és elismerés jár a fenntartónak, az intézmény vezetésének és nem utolsó sorban az itt tanító pedagógusoknak, mestereknek!</a:t>
            </a:r>
          </a:p>
          <a:p>
            <a:pPr>
              <a:buNone/>
            </a:pPr>
            <a:endParaRPr lang="hu-HU" sz="2000" dirty="0" smtClean="0"/>
          </a:p>
          <a:p>
            <a:pPr>
              <a:buNone/>
            </a:pPr>
            <a:endParaRPr lang="hu-HU" sz="2000" dirty="0" smtClean="0"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191469" cy="1115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412776"/>
            <a:ext cx="8651304" cy="5445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1800" b="1" dirty="0" smtClean="0"/>
              <a:t>Összegezve: </a:t>
            </a:r>
            <a:r>
              <a:rPr lang="hu-HU" sz="1800" dirty="0" smtClean="0"/>
              <a:t>az elmúlt 20 évben  </a:t>
            </a:r>
            <a:r>
              <a:rPr lang="hu-HU" sz="1800" b="1" dirty="0" smtClean="0"/>
              <a:t>11 pályázaton </a:t>
            </a:r>
            <a:r>
              <a:rPr lang="hu-HU" sz="1800" dirty="0" smtClean="0"/>
              <a:t>a Világ Világossága Alapítvány és intézményei,  szervezetei </a:t>
            </a:r>
            <a:r>
              <a:rPr lang="hu-HU" sz="1800" b="1" dirty="0" smtClean="0"/>
              <a:t>gyapjú és vászonszövés kategóriában</a:t>
            </a:r>
            <a:endParaRPr lang="hu-HU" sz="1800" dirty="0" smtClean="0"/>
          </a:p>
          <a:p>
            <a:pPr>
              <a:buNone/>
            </a:pPr>
            <a:r>
              <a:rPr lang="hu-HU" sz="1800" b="1" dirty="0" smtClean="0"/>
              <a:t>2db Kiválósági díjat </a:t>
            </a:r>
          </a:p>
          <a:p>
            <a:pPr>
              <a:buNone/>
            </a:pPr>
            <a:r>
              <a:rPr lang="hu-HU" sz="1800" b="1" dirty="0" smtClean="0"/>
              <a:t>1db Nívódíjat </a:t>
            </a:r>
          </a:p>
          <a:p>
            <a:pPr>
              <a:buNone/>
            </a:pPr>
            <a:r>
              <a:rPr lang="hu-HU" sz="1800" b="1" dirty="0" smtClean="0"/>
              <a:t>6db  I. díjat</a:t>
            </a:r>
          </a:p>
          <a:p>
            <a:pPr>
              <a:buNone/>
            </a:pPr>
            <a:r>
              <a:rPr lang="hu-HU" sz="1800" b="1" dirty="0" smtClean="0"/>
              <a:t>3db 2. díjat</a:t>
            </a:r>
          </a:p>
          <a:p>
            <a:pPr>
              <a:buNone/>
            </a:pPr>
            <a:r>
              <a:rPr lang="hu-HU" sz="1800" b="1" dirty="0" smtClean="0"/>
              <a:t>4db 3. díjat</a:t>
            </a:r>
          </a:p>
          <a:p>
            <a:pPr>
              <a:buNone/>
            </a:pPr>
            <a:r>
              <a:rPr lang="hu-HU" sz="1800" dirty="0" smtClean="0"/>
              <a:t>összesen: </a:t>
            </a:r>
            <a:r>
              <a:rPr lang="hu-HU" sz="1800" b="1" dirty="0" smtClean="0"/>
              <a:t>16 díjat</a:t>
            </a:r>
            <a:r>
              <a:rPr lang="hu-HU" sz="1800" dirty="0" smtClean="0"/>
              <a:t> kaptak.</a:t>
            </a:r>
          </a:p>
          <a:p>
            <a:pPr>
              <a:buNone/>
            </a:pPr>
            <a:r>
              <a:rPr lang="hu-HU" sz="1800" b="1" dirty="0" smtClean="0"/>
              <a:t>Bőrműves kategóriában </a:t>
            </a:r>
            <a:r>
              <a:rPr lang="hu-HU" sz="1800" dirty="0" smtClean="0"/>
              <a:t>2005-és 2007-ben </a:t>
            </a:r>
            <a:r>
              <a:rPr lang="hu-HU" sz="1800" b="1" dirty="0" smtClean="0"/>
              <a:t>1-1db I. díjat.</a:t>
            </a:r>
          </a:p>
          <a:p>
            <a:pPr marL="0" indent="0">
              <a:buNone/>
            </a:pPr>
            <a:r>
              <a:rPr lang="hu-HU" sz="1800" dirty="0" smtClean="0"/>
              <a:t>Továbbá amíg létezett a </a:t>
            </a:r>
            <a:r>
              <a:rPr lang="hu-HU" sz="1800" b="1" dirty="0" smtClean="0"/>
              <a:t>Minisztériumi Díj</a:t>
            </a:r>
            <a:r>
              <a:rPr lang="hu-HU" sz="1800" dirty="0" smtClean="0"/>
              <a:t>, amivel a több kategóriában sikeresen szereplő, egy pályázaton  több díjat kapott intézményeket ismerték el, a Világ Világossága Alapítvány oktatási intézménye </a:t>
            </a:r>
            <a:r>
              <a:rPr lang="hu-HU" sz="1800" b="1" dirty="0" smtClean="0"/>
              <a:t>kétszer</a:t>
            </a:r>
            <a:r>
              <a:rPr lang="hu-HU" sz="1800" dirty="0" smtClean="0"/>
              <a:t> kapta meg ezt a legmagasabb elismerést.</a:t>
            </a:r>
          </a:p>
          <a:p>
            <a:pPr marL="0" indent="0">
              <a:buNone/>
            </a:pPr>
            <a:r>
              <a:rPr lang="hu-HU" sz="1800" b="1" dirty="0" smtClean="0"/>
              <a:t>Mindösszesen 20 díjat </a:t>
            </a:r>
            <a:r>
              <a:rPr lang="hu-HU" sz="1800" dirty="0" smtClean="0"/>
              <a:t>érdemeltek ki alkotó munkájukkal és ezzel az országban a második legjobb eredményt érték el.  </a:t>
            </a:r>
          </a:p>
          <a:p>
            <a:pPr marL="0" indent="0">
              <a:buNone/>
            </a:pPr>
            <a:r>
              <a:rPr lang="hu-HU" sz="1800" dirty="0" smtClean="0"/>
              <a:t>Valamennyi országos programon a legkiválóbb mesterek között köszöntötték </a:t>
            </a:r>
            <a:r>
              <a:rPr lang="hu-HU" sz="1800" b="1" dirty="0" smtClean="0"/>
              <a:t>Lőrincz Etel </a:t>
            </a:r>
            <a:r>
              <a:rPr lang="hu-HU" sz="1800" dirty="0" smtClean="0"/>
              <a:t>szövőt, iparművészt, szakoktatót, ennek az iskolának az igazgató helyettesét, akinek köszönhetők ezek a nagyszerű eredmények. </a:t>
            </a:r>
          </a:p>
          <a:p>
            <a:endParaRPr lang="hu-HU" sz="1600" dirty="0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	     </a:t>
            </a:r>
            <a:r>
              <a:rPr lang="hu-HU" sz="3000" b="1" dirty="0" smtClean="0">
                <a:solidFill>
                  <a:schemeClr val="bg1"/>
                </a:solidFill>
              </a:rPr>
              <a:t>Világ Világossága Alapítvány és intézményei</a:t>
            </a:r>
            <a:br>
              <a:rPr lang="hu-HU" sz="3000" b="1" dirty="0" smtClean="0">
                <a:solidFill>
                  <a:schemeClr val="bg1"/>
                </a:solidFill>
              </a:rPr>
            </a:br>
            <a:r>
              <a:rPr lang="hu-HU" sz="3000" b="1" dirty="0" smtClean="0">
                <a:solidFill>
                  <a:schemeClr val="bg1"/>
                </a:solidFill>
              </a:rPr>
              <a:t>                részvétele és sikerei a pályázatokon</a:t>
            </a:r>
            <a:endParaRPr lang="hu-H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960719" cy="8994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bg1"/>
                </a:solidFill>
                <a:latin typeface="+mn-lt"/>
              </a:rPr>
              <a:t>Az Országos Ifjúsági </a:t>
            </a:r>
            <a:br>
              <a:rPr lang="hu-HU" sz="3600" dirty="0" smtClean="0">
                <a:solidFill>
                  <a:schemeClr val="bg1"/>
                </a:solidFill>
                <a:latin typeface="+mn-lt"/>
              </a:rPr>
            </a:br>
            <a:r>
              <a:rPr lang="hu-HU" sz="3600" dirty="0" smtClean="0">
                <a:solidFill>
                  <a:schemeClr val="bg1"/>
                </a:solidFill>
                <a:latin typeface="+mn-lt"/>
              </a:rPr>
              <a:t>Népi Kézműves Pályázatról</a:t>
            </a:r>
            <a:endParaRPr lang="hu-HU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  <a:tabLst>
                <a:tab pos="0" algn="l"/>
              </a:tabLst>
            </a:pP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			</a:t>
            </a:r>
            <a:r>
              <a:rPr lang="hu-HU" sz="2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1. Az indulás, előzmények</a:t>
            </a:r>
            <a:br>
              <a:rPr lang="hu-HU" sz="2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hu-HU" sz="2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2. Meghirdetők</a:t>
            </a:r>
            <a:br>
              <a:rPr lang="hu-HU" sz="2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hu-HU" sz="2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3. A pályázat célja</a:t>
            </a:r>
            <a:br>
              <a:rPr lang="hu-HU" sz="2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hu-HU" sz="2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	4. Pályázati kategóriák</a:t>
            </a:r>
          </a:p>
          <a:p>
            <a:pPr marL="0" indent="0">
              <a:buNone/>
              <a:tabLst>
                <a:tab pos="0" algn="l"/>
              </a:tabLst>
            </a:pPr>
            <a:r>
              <a:rPr lang="hu-HU" sz="2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        		5. A pályázat megvalósításában részt vettek</a:t>
            </a:r>
          </a:p>
          <a:p>
            <a:pPr marL="0" indent="0">
              <a:buNone/>
              <a:tabLst>
                <a:tab pos="0" algn="l"/>
              </a:tabLst>
            </a:pPr>
            <a:r>
              <a:rPr lang="hu-HU" sz="2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6. Mesterek, szakemberek </a:t>
            </a:r>
            <a:br>
              <a:rPr lang="hu-HU" sz="2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hu-HU" sz="2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		7. A pályázat eredményei, hozadékai</a:t>
            </a:r>
          </a:p>
          <a:p>
            <a:pPr marL="0" indent="0">
              <a:buNone/>
              <a:tabLst>
                <a:tab pos="0" algn="l"/>
              </a:tabLst>
            </a:pPr>
            <a:r>
              <a:rPr lang="hu-HU" sz="2600" dirty="0" smtClean="0">
                <a:solidFill>
                  <a:schemeClr val="accent2">
                    <a:lumMod val="50000"/>
                  </a:schemeClr>
                </a:solidFill>
              </a:rPr>
              <a:t>  </a:t>
            </a:r>
            <a:r>
              <a:rPr lang="hu-HU" sz="2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		8. Összegezve</a:t>
            </a:r>
          </a:p>
          <a:p>
            <a:pPr marL="0" indent="0">
              <a:buNone/>
              <a:tabLst>
                <a:tab pos="0" algn="l"/>
              </a:tabLst>
            </a:pPr>
            <a:r>
              <a:rPr lang="hu-HU" sz="2600" b="1" dirty="0" smtClean="0">
                <a:solidFill>
                  <a:schemeClr val="accent2">
                    <a:lumMod val="50000"/>
                  </a:schemeClr>
                </a:solidFill>
              </a:rPr>
              <a:t>			9. A Világ Világossága Alapítvány és intézményei</a:t>
            </a:r>
            <a:br>
              <a:rPr lang="hu-HU" sz="26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hu-HU" sz="2600" b="1" dirty="0" smtClean="0">
                <a:solidFill>
                  <a:schemeClr val="accent2">
                    <a:lumMod val="50000"/>
                  </a:schemeClr>
                </a:solidFill>
              </a:rPr>
              <a:t>                 	     részvétele és sikerei a pályázatokon</a:t>
            </a:r>
            <a:endParaRPr lang="hu-HU" sz="2600" b="1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  <a:tabLst>
                <a:tab pos="1612900" algn="l"/>
              </a:tabLst>
            </a:pPr>
            <a:r>
              <a:rPr lang="hu-HU" sz="26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         	 10. </a:t>
            </a:r>
            <a:r>
              <a:rPr lang="hu-HU" sz="2600" b="1" dirty="0" smtClean="0">
                <a:solidFill>
                  <a:schemeClr val="accent2">
                    <a:lumMod val="50000"/>
                  </a:schemeClr>
                </a:solidFill>
              </a:rPr>
              <a:t>Köszönet</a:t>
            </a:r>
            <a:endParaRPr lang="hu-HU" sz="2600" b="1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0" indent="0">
              <a:buNone/>
              <a:tabLst>
                <a:tab pos="1885950" algn="l"/>
              </a:tabLst>
            </a:pPr>
            <a:r>
              <a:rPr lang="hu-HU" sz="2600" b="1" dirty="0" smtClean="0">
                <a:solidFill>
                  <a:schemeClr val="tx2">
                    <a:lumMod val="75000"/>
                  </a:schemeClr>
                </a:solidFill>
              </a:rPr>
              <a:t>         	</a:t>
            </a: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/>
            </a:r>
            <a:b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hu-HU" sz="2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hu-HU" sz="2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2800" b="1" dirty="0" smtClean="0">
                <a:solidFill>
                  <a:srgbClr val="C00000"/>
                </a:solidFill>
                <a:latin typeface="+mn-lt"/>
              </a:rPr>
            </a:br>
            <a:endParaRPr lang="hu-HU" sz="2800" dirty="0"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191469" cy="1115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	     </a:t>
            </a:r>
            <a:r>
              <a:rPr lang="hu-HU" sz="3000" b="1" dirty="0" smtClean="0">
                <a:solidFill>
                  <a:schemeClr val="bg1"/>
                </a:solidFill>
              </a:rPr>
              <a:t>Világ Világossága Alapítvány és intézményei</a:t>
            </a:r>
            <a:br>
              <a:rPr lang="hu-HU" sz="3000" b="1" dirty="0" smtClean="0">
                <a:solidFill>
                  <a:schemeClr val="bg1"/>
                </a:solidFill>
              </a:rPr>
            </a:br>
            <a:r>
              <a:rPr lang="hu-HU" sz="3000" b="1" dirty="0" smtClean="0">
                <a:solidFill>
                  <a:schemeClr val="bg1"/>
                </a:solidFill>
              </a:rPr>
              <a:t>                részvétele és sikerei a pályázatokon</a:t>
            </a:r>
            <a:endParaRPr lang="hu-H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191469" cy="1115434"/>
          </a:xfrm>
          <a:prstGeom prst="rect">
            <a:avLst/>
          </a:prstGeom>
          <a:noFill/>
        </p:spPr>
      </p:pic>
      <p:pic>
        <p:nvPicPr>
          <p:cNvPr id="6146" name="Picture 2" descr="C:\Users\Pc Arena\Documents\2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85251"/>
            <a:ext cx="3101719" cy="2772749"/>
          </a:xfrm>
          <a:prstGeom prst="rect">
            <a:avLst/>
          </a:prstGeom>
          <a:noFill/>
        </p:spPr>
      </p:pic>
      <p:pic>
        <p:nvPicPr>
          <p:cNvPr id="6147" name="Picture 3" descr="C:\Users\Pc Arena\Pictures\1. KÉZMŰVES ALAPÍTVÁNY\2017. évi események\00.2017. OINKPályázat\Pécs\Scan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2918016" cy="2664296"/>
          </a:xfrm>
          <a:prstGeom prst="rect">
            <a:avLst/>
          </a:prstGeom>
          <a:noFill/>
        </p:spPr>
      </p:pic>
      <p:pic>
        <p:nvPicPr>
          <p:cNvPr id="6148" name="Picture 4" descr="C:\Users\Pc Arena\Pictures\1. KÉZMŰVES ALAPÍTVÁNY\2017. évi események\00.2017. OINKPályázat\Pécs\2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4891" y="4365104"/>
            <a:ext cx="2999110" cy="2492896"/>
          </a:xfrm>
          <a:prstGeom prst="rect">
            <a:avLst/>
          </a:prstGeom>
          <a:noFill/>
        </p:spPr>
      </p:pic>
      <p:pic>
        <p:nvPicPr>
          <p:cNvPr id="6149" name="Picture 5" descr="C:\Users\Pc Arena\Documents\Scan0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484784"/>
            <a:ext cx="2815407" cy="2592288"/>
          </a:xfrm>
          <a:prstGeom prst="rect">
            <a:avLst/>
          </a:prstGeom>
          <a:noFill/>
        </p:spPr>
      </p:pic>
      <p:pic>
        <p:nvPicPr>
          <p:cNvPr id="6150" name="Picture 6" descr="C:\Users\Pc Arena\Pictures\1. KÉZMŰVES ALAPÍTVÁNY\2017. évi események\00.2017. OINKPályázat\Pécs\2009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9749" y="1412776"/>
            <a:ext cx="3254251" cy="2362533"/>
          </a:xfrm>
          <a:prstGeom prst="rect">
            <a:avLst/>
          </a:prstGeom>
          <a:noFill/>
        </p:spPr>
      </p:pic>
      <p:pic>
        <p:nvPicPr>
          <p:cNvPr id="6151" name="Picture 7" descr="C:\Users\Pc Arena\Pictures\1. KÉZMŰVES ALAPÍTVÁNY\2017. évi események\00.2017. OINKPályázat\Pécs\2011 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478585"/>
            <a:ext cx="2832189" cy="2379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	     </a:t>
            </a:r>
            <a:r>
              <a:rPr lang="hu-HU" sz="3000" b="1" dirty="0" smtClean="0">
                <a:solidFill>
                  <a:schemeClr val="bg1"/>
                </a:solidFill>
              </a:rPr>
              <a:t>Világ Világossága Alapítvány és intézményei</a:t>
            </a:r>
            <a:br>
              <a:rPr lang="hu-HU" sz="3000" b="1" dirty="0" smtClean="0">
                <a:solidFill>
                  <a:schemeClr val="bg1"/>
                </a:solidFill>
              </a:rPr>
            </a:br>
            <a:r>
              <a:rPr lang="hu-HU" sz="3000" b="1" dirty="0" smtClean="0">
                <a:solidFill>
                  <a:schemeClr val="bg1"/>
                </a:solidFill>
              </a:rPr>
              <a:t>                részvétele és sikerei a pályázatokon</a:t>
            </a:r>
            <a:endParaRPr lang="hu-H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191469" cy="1115434"/>
          </a:xfrm>
          <a:prstGeom prst="rect">
            <a:avLst/>
          </a:prstGeom>
          <a:noFill/>
        </p:spPr>
      </p:pic>
      <p:pic>
        <p:nvPicPr>
          <p:cNvPr id="1026" name="Picture 2" descr="C:\Users\Pc Arena\Pictures\1. KÉZMŰVES ALAPÍTVÁNY\2017. évi események\00.2017. OINKPályázat\FOTÓK\Új mappa (5)\DSC0016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5724128" cy="5517232"/>
          </a:xfrm>
          <a:prstGeom prst="rect">
            <a:avLst/>
          </a:prstGeom>
          <a:noFill/>
        </p:spPr>
      </p:pic>
      <p:pic>
        <p:nvPicPr>
          <p:cNvPr id="1027" name="Picture 3" descr="C:\Users\Pc Arena\Pictures\1. KÉZMŰVES ALAPÍTVÁNY\2017. évi események\00.2017. OINKPályázat\FOTÓK\Új mappa (5)\DSC001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340768"/>
            <a:ext cx="3419872" cy="5526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	     </a:t>
            </a:r>
            <a:r>
              <a:rPr lang="hu-HU" sz="3000" b="1" dirty="0" smtClean="0">
                <a:solidFill>
                  <a:schemeClr val="bg1"/>
                </a:solidFill>
              </a:rPr>
              <a:t>Világ Világossága Alapítvány és intézményei</a:t>
            </a:r>
            <a:br>
              <a:rPr lang="hu-HU" sz="3000" b="1" dirty="0" smtClean="0">
                <a:solidFill>
                  <a:schemeClr val="bg1"/>
                </a:solidFill>
              </a:rPr>
            </a:br>
            <a:r>
              <a:rPr lang="hu-HU" sz="3000" b="1" dirty="0" smtClean="0">
                <a:solidFill>
                  <a:schemeClr val="bg1"/>
                </a:solidFill>
              </a:rPr>
              <a:t>                részvétele és sikerei a pályázatokon</a:t>
            </a:r>
            <a:endParaRPr lang="hu-H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191469" cy="1115434"/>
          </a:xfrm>
          <a:prstGeom prst="rect">
            <a:avLst/>
          </a:prstGeom>
          <a:noFill/>
        </p:spPr>
      </p:pic>
      <p:pic>
        <p:nvPicPr>
          <p:cNvPr id="2051" name="Picture 3" descr="C:\Users\Pc Arena\Pictures\1. KÉZMŰVES ALAPÍTVÁNY\2017. évi események\00.2017. OINKPályázat\FOTÓK\Új mappa (5)\DSC02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340768"/>
            <a:ext cx="4788024" cy="4009017"/>
          </a:xfrm>
          <a:prstGeom prst="rect">
            <a:avLst/>
          </a:prstGeom>
          <a:noFill/>
        </p:spPr>
      </p:pic>
      <p:pic>
        <p:nvPicPr>
          <p:cNvPr id="2052" name="Picture 4" descr="C:\Users\Pc Arena\Pictures\1. KÉZMŰVES ALAPÍTVÁNY\2017. évi események\00.2017. OINKPályázat\FOTÓK\Új mappa (5)\DSC0016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40768"/>
            <a:ext cx="4378646" cy="3650882"/>
          </a:xfrm>
          <a:prstGeom prst="rect">
            <a:avLst/>
          </a:prstGeom>
          <a:noFill/>
        </p:spPr>
      </p:pic>
      <p:pic>
        <p:nvPicPr>
          <p:cNvPr id="11" name="Picture 2" descr="C:\Users\Pc Arena\Pictures\1. KÉZMŰVES ALAPÍTVÁNY\2017. évi események\00.2017. OINKPályázat\FOTÓK\Új mappa (5)\DSC0236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636253"/>
            <a:ext cx="3672408" cy="3221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	     </a:t>
            </a:r>
            <a:r>
              <a:rPr lang="hu-HU" sz="3000" b="1" dirty="0" smtClean="0">
                <a:solidFill>
                  <a:schemeClr val="bg1"/>
                </a:solidFill>
              </a:rPr>
              <a:t>Világ Világossága Alapítvány és intézményei</a:t>
            </a:r>
            <a:br>
              <a:rPr lang="hu-HU" sz="3000" b="1" dirty="0" smtClean="0">
                <a:solidFill>
                  <a:schemeClr val="bg1"/>
                </a:solidFill>
              </a:rPr>
            </a:br>
            <a:r>
              <a:rPr lang="hu-HU" sz="3000" b="1" dirty="0" smtClean="0">
                <a:solidFill>
                  <a:schemeClr val="bg1"/>
                </a:solidFill>
              </a:rPr>
              <a:t>                részvétele és sikerei a pályázatokon</a:t>
            </a:r>
            <a:endParaRPr lang="hu-H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191469" cy="1115434"/>
          </a:xfrm>
          <a:prstGeom prst="rect">
            <a:avLst/>
          </a:prstGeom>
          <a:noFill/>
        </p:spPr>
      </p:pic>
      <p:pic>
        <p:nvPicPr>
          <p:cNvPr id="3074" name="Picture 2" descr="C:\Users\Pc Arena\Pictures\1. KÉZMŰVES ALAPÍTVÁNY\2017. évi események\00.2017. OINKPályázat\FOTÓK\Új mappa (5)\DSC0015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412875"/>
            <a:ext cx="3707904" cy="5445125"/>
          </a:xfrm>
          <a:prstGeom prst="rect">
            <a:avLst/>
          </a:prstGeom>
          <a:noFill/>
        </p:spPr>
      </p:pic>
      <p:pic>
        <p:nvPicPr>
          <p:cNvPr id="3075" name="Picture 3" descr="C:\Users\Pc Arena\Pictures\1. KÉZMŰVES ALAPÍTVÁNY\2017. évi események\00.2017. OINKPályázat\FOTÓK\Új mappa (5)\DSC00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412776"/>
            <a:ext cx="5508105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	     </a:t>
            </a:r>
            <a:r>
              <a:rPr lang="hu-HU" sz="3000" b="1" dirty="0" smtClean="0">
                <a:solidFill>
                  <a:schemeClr val="bg1"/>
                </a:solidFill>
              </a:rPr>
              <a:t>Világ Világossága Alapítvány és intézményei</a:t>
            </a:r>
            <a:br>
              <a:rPr lang="hu-HU" sz="3000" b="1" dirty="0" smtClean="0">
                <a:solidFill>
                  <a:schemeClr val="bg1"/>
                </a:solidFill>
              </a:rPr>
            </a:br>
            <a:r>
              <a:rPr lang="hu-HU" sz="3000" b="1" dirty="0" smtClean="0">
                <a:solidFill>
                  <a:schemeClr val="bg1"/>
                </a:solidFill>
              </a:rPr>
              <a:t>                részvétele és sikerei a pályázatokon</a:t>
            </a:r>
            <a:endParaRPr lang="hu-H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191469" cy="1115434"/>
          </a:xfrm>
          <a:prstGeom prst="rect">
            <a:avLst/>
          </a:prstGeom>
          <a:noFill/>
        </p:spPr>
      </p:pic>
      <p:pic>
        <p:nvPicPr>
          <p:cNvPr id="11" name="Picture 3" descr="C:\Users\Pc Arena\Pictures\1. KÉZMŰVES ALAPÍTVÁNY\2017. évi események\00.2017. OINKPályázat\FOTÓK\Új mappa (5)\DSC01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88840"/>
            <a:ext cx="4253534" cy="3050526"/>
          </a:xfrm>
          <a:prstGeom prst="rect">
            <a:avLst/>
          </a:prstGeom>
          <a:noFill/>
        </p:spPr>
      </p:pic>
      <p:pic>
        <p:nvPicPr>
          <p:cNvPr id="4101" name="Picture 5" descr="C:\Users\Pc Arena\Pictures\1. KÉZMŰVES ALAPÍTVÁNY\2017. évi események\00.2017. OINKPályázat\FOTÓK\Új mappa (5)\DSC00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2036" y="1340768"/>
            <a:ext cx="4631964" cy="3164657"/>
          </a:xfrm>
          <a:prstGeom prst="rect">
            <a:avLst/>
          </a:prstGeom>
          <a:noFill/>
        </p:spPr>
      </p:pic>
      <p:pic>
        <p:nvPicPr>
          <p:cNvPr id="14" name="Picture 2" descr="C:\Users\Pc Arena\Pictures\1. KÉZMŰVES ALAPÍTVÁNY\2017. évi események\00.2017. OINKPályázat\FOTÓK\Új mappa (5)\DSC018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40768"/>
            <a:ext cx="2680182" cy="5517232"/>
          </a:xfrm>
          <a:prstGeom prst="rect">
            <a:avLst/>
          </a:prstGeom>
          <a:noFill/>
        </p:spPr>
      </p:pic>
      <p:pic>
        <p:nvPicPr>
          <p:cNvPr id="15" name="Picture 4" descr="C:\Users\Pc Arena\Pictures\1. KÉZMŰVES ALAPÍTVÁNY\2017. évi események\00.2017. OINKPályázat\FOTÓK\Új mappa (5)\DSC0184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4149080"/>
            <a:ext cx="4860032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	     </a:t>
            </a:r>
            <a:r>
              <a:rPr lang="hu-HU" sz="3000" b="1" dirty="0" smtClean="0">
                <a:solidFill>
                  <a:schemeClr val="bg1"/>
                </a:solidFill>
              </a:rPr>
              <a:t>Világ Világossága Alapítvány és intézményei</a:t>
            </a:r>
            <a:br>
              <a:rPr lang="hu-HU" sz="3000" b="1" dirty="0" smtClean="0">
                <a:solidFill>
                  <a:schemeClr val="bg1"/>
                </a:solidFill>
              </a:rPr>
            </a:br>
            <a:r>
              <a:rPr lang="hu-HU" sz="3000" b="1" dirty="0" smtClean="0">
                <a:solidFill>
                  <a:schemeClr val="bg1"/>
                </a:solidFill>
              </a:rPr>
              <a:t>                részvétele és sikerei a pályázatokon</a:t>
            </a:r>
            <a:endParaRPr lang="hu-H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191469" cy="1115434"/>
          </a:xfrm>
          <a:prstGeom prst="rect">
            <a:avLst/>
          </a:prstGeom>
          <a:noFill/>
        </p:spPr>
      </p:pic>
      <p:pic>
        <p:nvPicPr>
          <p:cNvPr id="9" name="Picture 2" descr="C:\Users\Pc Arena\Pictures\1. KÉZMŰVES ALAPÍTVÁNY\2017. évi események\00.2017. OINKPályázat\FOTÓK\Pécs\P12301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5099391" cy="5445224"/>
          </a:xfrm>
          <a:prstGeom prst="rect">
            <a:avLst/>
          </a:prstGeom>
          <a:noFill/>
        </p:spPr>
      </p:pic>
      <p:pic>
        <p:nvPicPr>
          <p:cNvPr id="5124" name="Picture 4" descr="C:\Users\Pc Arena\Pictures\1. KÉZMŰVES ALAPÍTVÁNY\2017. évi események\00.2017. OINKPályázat\FOTÓK\Pécs\P1230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879" y="1412776"/>
            <a:ext cx="4176121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	     </a:t>
            </a:r>
            <a:r>
              <a:rPr lang="hu-HU" sz="3000" b="1" dirty="0" smtClean="0">
                <a:solidFill>
                  <a:schemeClr val="bg1"/>
                </a:solidFill>
              </a:rPr>
              <a:t>Világ Világossága Alapítvány és intézményei</a:t>
            </a:r>
            <a:br>
              <a:rPr lang="hu-HU" sz="3000" b="1" dirty="0" smtClean="0">
                <a:solidFill>
                  <a:schemeClr val="bg1"/>
                </a:solidFill>
              </a:rPr>
            </a:br>
            <a:r>
              <a:rPr lang="hu-HU" sz="3000" b="1" dirty="0" smtClean="0">
                <a:solidFill>
                  <a:schemeClr val="bg1"/>
                </a:solidFill>
              </a:rPr>
              <a:t>                részvétele és sikerei a pályázatokon</a:t>
            </a:r>
            <a:endParaRPr lang="hu-H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191469" cy="1115434"/>
          </a:xfrm>
          <a:prstGeom prst="rect">
            <a:avLst/>
          </a:prstGeom>
          <a:noFill/>
        </p:spPr>
      </p:pic>
      <p:pic>
        <p:nvPicPr>
          <p:cNvPr id="3074" name="Picture 2" descr="C:\Users\Pc Arena\Pictures\1. KÉZMŰVES ALAPÍTVÁNY\2017. évi események\00.2017. OINKPályázat\FOTÓK\Pécs\P123018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	     </a:t>
            </a:r>
            <a:r>
              <a:rPr lang="hu-HU" sz="3000" b="1" dirty="0" smtClean="0">
                <a:solidFill>
                  <a:schemeClr val="bg1"/>
                </a:solidFill>
              </a:rPr>
              <a:t>Világ Világossága Alapítvány és intézményei</a:t>
            </a:r>
            <a:br>
              <a:rPr lang="hu-HU" sz="3000" b="1" dirty="0" smtClean="0">
                <a:solidFill>
                  <a:schemeClr val="bg1"/>
                </a:solidFill>
              </a:rPr>
            </a:br>
            <a:r>
              <a:rPr lang="hu-HU" sz="3000" b="1" dirty="0" smtClean="0">
                <a:solidFill>
                  <a:schemeClr val="bg1"/>
                </a:solidFill>
              </a:rPr>
              <a:t>                részvétele és sikerei a pályázatokon</a:t>
            </a:r>
            <a:endParaRPr lang="hu-H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191469" cy="1115434"/>
          </a:xfrm>
          <a:prstGeom prst="rect">
            <a:avLst/>
          </a:prstGeom>
          <a:noFill/>
        </p:spPr>
      </p:pic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b="1" dirty="0" smtClean="0"/>
              <a:t>Köszönet és megbecsülés ezért az eredményért mindenkinek, aki részt vett ebben a munkában.</a:t>
            </a:r>
          </a:p>
          <a:p>
            <a:r>
              <a:rPr lang="hu-HU" b="1" dirty="0" smtClean="0"/>
              <a:t>Különösen óriási e teljesítmény, ha tudjuk, hogy ezt komoly hátrányokkal, problémákkal küzdő fiatalokkal érték el!</a:t>
            </a:r>
          </a:p>
          <a:p>
            <a:r>
              <a:rPr lang="hu-HU" b="1" dirty="0" smtClean="0"/>
              <a:t>Munkájuk bizonyíték arra, hogy a hagyományos kézművesség milyen jótékony hatással van az emberek fejlődésére, személyiségük fejlesztésére, hogy a kézművesség sikerélményeket, örömöt  ad az ezzel foglalkozóknak.</a:t>
            </a:r>
          </a:p>
          <a:p>
            <a:r>
              <a:rPr lang="hu-HU" b="1" dirty="0" smtClean="0"/>
              <a:t>Következetes, igényes, magas szintű  szakmai tevékenységük példa  lehet az ország, a világ számára.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	     </a:t>
            </a:r>
            <a:r>
              <a:rPr lang="hu-HU" sz="3000" b="1" dirty="0" smtClean="0">
                <a:solidFill>
                  <a:schemeClr val="bg1"/>
                </a:solidFill>
              </a:rPr>
              <a:t>Világ Világossága Alapítvány és intézményei</a:t>
            </a:r>
            <a:br>
              <a:rPr lang="hu-HU" sz="3000" b="1" dirty="0" smtClean="0">
                <a:solidFill>
                  <a:schemeClr val="bg1"/>
                </a:solidFill>
              </a:rPr>
            </a:br>
            <a:r>
              <a:rPr lang="hu-HU" sz="3000" b="1" dirty="0" smtClean="0">
                <a:solidFill>
                  <a:schemeClr val="bg1"/>
                </a:solidFill>
              </a:rPr>
              <a:t>                részvétele és sikerei a pályázatokon</a:t>
            </a:r>
            <a:endParaRPr lang="hu-H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960719" cy="899410"/>
          </a:xfrm>
          <a:prstGeom prst="rect">
            <a:avLst/>
          </a:prstGeom>
          <a:noFill/>
        </p:spPr>
      </p:pic>
      <p:pic>
        <p:nvPicPr>
          <p:cNvPr id="4098" name="Picture 2" descr="C:\Users\Pc Arena\Pictures\1. KÉZMŰVES ALAPÍTVÁNY\2017. évi események\00.2017. OINKPályázat\FOTÓK\Pécs\20171110_1157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4692926" cy="5040560"/>
          </a:xfrm>
          <a:prstGeom prst="rect">
            <a:avLst/>
          </a:prstGeom>
          <a:noFill/>
        </p:spPr>
      </p:pic>
      <p:pic>
        <p:nvPicPr>
          <p:cNvPr id="4099" name="Picture 3" descr="C:\Users\Pc Arena\Pictures\1. KÉZMŰVES ALAPÍTVÁNY\2017. évi események\00.2017. OINKPályázat\FOTÓK\Pécs\P1230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429000"/>
            <a:ext cx="5040560" cy="3212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	     </a:t>
            </a:r>
            <a:r>
              <a:rPr lang="hu-HU" sz="3000" b="1" dirty="0" smtClean="0">
                <a:solidFill>
                  <a:schemeClr val="bg1"/>
                </a:solidFill>
              </a:rPr>
              <a:t>Világ Világossága Alapítvány és intézményei</a:t>
            </a:r>
            <a:br>
              <a:rPr lang="hu-HU" sz="3000" b="1" dirty="0" smtClean="0">
                <a:solidFill>
                  <a:schemeClr val="bg1"/>
                </a:solidFill>
              </a:rPr>
            </a:br>
            <a:r>
              <a:rPr lang="hu-HU" sz="3000" b="1" dirty="0" smtClean="0">
                <a:solidFill>
                  <a:schemeClr val="bg1"/>
                </a:solidFill>
              </a:rPr>
              <a:t>                részvétele és sikerei a pályázatokon</a:t>
            </a:r>
            <a:endParaRPr lang="hu-HU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191469" cy="1115434"/>
          </a:xfrm>
          <a:prstGeom prst="rect">
            <a:avLst/>
          </a:prstGeom>
          <a:noFill/>
        </p:spPr>
      </p:pic>
      <p:pic>
        <p:nvPicPr>
          <p:cNvPr id="2050" name="Picture 2" descr="C:\Users\Pc Arena\Pictures\1. KÉZMŰVES ALAPÍTVÁNY\2017. évi események\00.2017. OINKPályázat\FOTÓK\Pécs\P12301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3"/>
            <a:ext cx="9144000" cy="53732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200" b="1" dirty="0" smtClean="0">
                <a:solidFill>
                  <a:schemeClr val="bg1"/>
                </a:solidFill>
                <a:latin typeface="+mn-lt"/>
              </a:rPr>
              <a:t>1. Az indulás, az előzmények</a:t>
            </a:r>
            <a:endParaRPr lang="hu-HU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340768"/>
            <a:ext cx="4788024" cy="551723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hu-HU" sz="2000" b="1" dirty="0" smtClean="0">
                <a:cs typeface="Times New Roman" pitchFamily="18" charset="0"/>
              </a:rPr>
              <a:t>A Kézműves Alapítvány és az ÚÁMK Közösségi Háza </a:t>
            </a:r>
            <a:r>
              <a:rPr lang="hu-HU" sz="2000" b="1" dirty="0" smtClean="0">
                <a:solidFill>
                  <a:srgbClr val="C00000"/>
                </a:solidFill>
                <a:cs typeface="Times New Roman" pitchFamily="18" charset="0"/>
              </a:rPr>
              <a:t>1993</a:t>
            </a:r>
            <a:r>
              <a:rPr lang="hu-HU" sz="2000" b="1" dirty="0" smtClean="0">
                <a:cs typeface="Times New Roman" pitchFamily="18" charset="0"/>
              </a:rPr>
              <a:t>-ban, </a:t>
            </a:r>
            <a:r>
              <a:rPr lang="hu-HU" sz="2000" b="1" dirty="0" smtClean="0">
                <a:solidFill>
                  <a:srgbClr val="C00000"/>
                </a:solidFill>
                <a:cs typeface="Times New Roman" pitchFamily="18" charset="0"/>
              </a:rPr>
              <a:t>Debrecen Szabad Királyi Várossá nyilvánítása 300.</a:t>
            </a:r>
            <a:r>
              <a:rPr lang="hu-HU" sz="2000" b="1" dirty="0" smtClean="0">
                <a:cs typeface="Times New Roman" pitchFamily="18" charset="0"/>
              </a:rPr>
              <a:t> évfordulója tiszteletére hirdette meg először a fiataloknak szóló kézműves pályázatot. E helyi pályázat országos érdeklődést váltott ki és számos más településről is érkeztek pályamunkák.</a:t>
            </a:r>
          </a:p>
          <a:p>
            <a:pPr>
              <a:buNone/>
            </a:pPr>
            <a:endParaRPr lang="hu-HU" sz="2000" dirty="0" smtClean="0">
              <a:cs typeface="Times New Roman" pitchFamily="18" charset="0"/>
            </a:endParaRPr>
          </a:p>
          <a:p>
            <a:r>
              <a:rPr lang="hu-HU" sz="2000" b="1" dirty="0" smtClean="0">
                <a:solidFill>
                  <a:srgbClr val="C00000"/>
                </a:solidFill>
                <a:cs typeface="Times New Roman" pitchFamily="18" charset="0"/>
              </a:rPr>
              <a:t>1995-ben a Honfoglalás 1100. évfordulója tiszteletére </a:t>
            </a:r>
            <a:r>
              <a:rPr lang="hu-HU" sz="2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hu-HU" sz="2000" b="1" dirty="0" smtClean="0">
                <a:cs typeface="Times New Roman" pitchFamily="18" charset="0"/>
              </a:rPr>
              <a:t>– most már együttműködő és szervező társakat keresve – immár hét civil szervezet és intézmény összefogásával, a szakminisztérium támogatásával meghirdettük az  </a:t>
            </a:r>
            <a:r>
              <a:rPr lang="hu-HU" sz="2000" b="1" dirty="0" smtClean="0">
                <a:solidFill>
                  <a:srgbClr val="C00000"/>
                </a:solidFill>
                <a:cs typeface="Times New Roman" pitchFamily="18" charset="0"/>
              </a:rPr>
              <a:t>I. Országos Ifjúsági Népi Kézműves Pályázatot.</a:t>
            </a:r>
          </a:p>
          <a:p>
            <a:pPr>
              <a:buNone/>
            </a:pPr>
            <a:r>
              <a:rPr lang="hu-HU" sz="2000" dirty="0" smtClean="0">
                <a:latin typeface="+mn-lt"/>
              </a:rPr>
              <a:t> </a:t>
            </a:r>
          </a:p>
          <a:p>
            <a:endParaRPr lang="hu-HU" sz="2000" dirty="0">
              <a:latin typeface="+mn-lt"/>
            </a:endParaRPr>
          </a:p>
        </p:txBody>
      </p:sp>
      <p:pic>
        <p:nvPicPr>
          <p:cNvPr id="1026" name="Picture 2" descr="C:\Users\Pc Arena\Pictures\Kép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149079"/>
            <a:ext cx="4355976" cy="2708921"/>
          </a:xfrm>
          <a:prstGeom prst="rect">
            <a:avLst/>
          </a:prstGeom>
          <a:noFill/>
        </p:spPr>
      </p:pic>
      <p:pic>
        <p:nvPicPr>
          <p:cNvPr id="1027" name="Picture 3" descr="C:\Users\Pc Arena\Pictures\meghívó 19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340768"/>
            <a:ext cx="4283968" cy="2710195"/>
          </a:xfrm>
          <a:prstGeom prst="rect">
            <a:avLst/>
          </a:prstGeom>
          <a:noFill/>
        </p:spPr>
      </p:pic>
      <p:pic>
        <p:nvPicPr>
          <p:cNvPr id="7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6632"/>
            <a:ext cx="1191469" cy="1115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u-HU" sz="5300" b="1" dirty="0" smtClean="0">
                <a:latin typeface="+mn-lt"/>
              </a:rPr>
              <a:t/>
            </a:r>
            <a:br>
              <a:rPr lang="hu-HU" sz="5300" b="1" dirty="0" smtClean="0">
                <a:latin typeface="+mn-lt"/>
              </a:rPr>
            </a:br>
            <a:r>
              <a:rPr lang="hu-HU" sz="5300" b="1" dirty="0" smtClean="0">
                <a:latin typeface="+mn-lt"/>
              </a:rPr>
              <a:t>			</a:t>
            </a:r>
            <a:br>
              <a:rPr lang="hu-HU" sz="5300" b="1" dirty="0" smtClean="0">
                <a:latin typeface="+mn-lt"/>
              </a:rPr>
            </a:br>
            <a:r>
              <a:rPr lang="hu-HU" sz="4000" b="1" dirty="0" smtClean="0">
                <a:solidFill>
                  <a:srgbClr val="C00000"/>
                </a:solidFill>
              </a:rPr>
              <a:t>Köszönöm</a:t>
            </a:r>
            <a:br>
              <a:rPr lang="hu-HU" sz="4000" b="1" dirty="0" smtClean="0">
                <a:solidFill>
                  <a:srgbClr val="C00000"/>
                </a:solidFill>
              </a:rPr>
            </a:br>
            <a:r>
              <a:rPr lang="hu-HU" sz="2700" b="1" dirty="0" smtClean="0">
                <a:solidFill>
                  <a:srgbClr val="C00000"/>
                </a:solidFill>
              </a:rPr>
              <a:t>megtisztelő figyelmüket .</a:t>
            </a:r>
            <a:br>
              <a:rPr lang="hu-HU" sz="2700" b="1" dirty="0" smtClean="0">
                <a:solidFill>
                  <a:srgbClr val="C00000"/>
                </a:solidFill>
              </a:rPr>
            </a:br>
            <a:r>
              <a:rPr lang="hu-HU" sz="2700" b="1" dirty="0" smtClean="0">
                <a:solidFill>
                  <a:srgbClr val="C00000"/>
                </a:solidFill>
              </a:rPr>
              <a:t/>
            </a:r>
            <a:br>
              <a:rPr lang="hu-HU" sz="2700" b="1" dirty="0" smtClean="0">
                <a:solidFill>
                  <a:srgbClr val="C00000"/>
                </a:solidFill>
              </a:rPr>
            </a:br>
            <a:r>
              <a:rPr lang="hu-HU" sz="2700" b="1" dirty="0" smtClean="0">
                <a:solidFill>
                  <a:srgbClr val="C00000"/>
                </a:solidFill>
              </a:rPr>
              <a:t>Köszönöm  az </a:t>
            </a:r>
            <a:r>
              <a:rPr lang="hu-HU" sz="2700" b="1" dirty="0" smtClean="0">
                <a:solidFill>
                  <a:srgbClr val="C00000"/>
                </a:solidFill>
              </a:rPr>
              <a:t>alapítványnak és az </a:t>
            </a:r>
            <a:r>
              <a:rPr lang="hu-HU" sz="2700" b="1" dirty="0" smtClean="0">
                <a:solidFill>
                  <a:srgbClr val="C00000"/>
                </a:solidFill>
              </a:rPr>
              <a:t>intézményének mindazt, amit a kézműves hagyományaink megismertetése, átörökítése, illetve  a gondjaikra bízott fiatalok fejlesztése érdekében tettek és tesznek.</a:t>
            </a:r>
            <a:br>
              <a:rPr lang="hu-HU" sz="2700" b="1" dirty="0" smtClean="0">
                <a:solidFill>
                  <a:srgbClr val="C00000"/>
                </a:solidFill>
              </a:rPr>
            </a:br>
            <a:r>
              <a:rPr lang="hu-HU" sz="2700" b="1" dirty="0" smtClean="0">
                <a:solidFill>
                  <a:srgbClr val="C00000"/>
                </a:solidFill>
              </a:rPr>
              <a:t/>
            </a:r>
            <a:br>
              <a:rPr lang="hu-HU" sz="2700" b="1" dirty="0" smtClean="0">
                <a:solidFill>
                  <a:srgbClr val="C00000"/>
                </a:solidFill>
              </a:rPr>
            </a:br>
            <a:r>
              <a:rPr lang="hu-HU" sz="2700" b="1" dirty="0" smtClean="0">
                <a:solidFill>
                  <a:srgbClr val="C00000"/>
                </a:solidFill>
              </a:rPr>
              <a:t>További eredményes munkát, megbecsülést és sok örömöt kívánok     </a:t>
            </a:r>
            <a:br>
              <a:rPr lang="hu-HU" sz="2700" b="1" dirty="0" smtClean="0">
                <a:solidFill>
                  <a:srgbClr val="C00000"/>
                </a:solidFill>
              </a:rPr>
            </a:br>
            <a:r>
              <a:rPr lang="hu-HU" sz="2700" b="1" dirty="0" smtClean="0">
                <a:solidFill>
                  <a:srgbClr val="C00000"/>
                </a:solidFill>
              </a:rPr>
              <a:t>a 30 éves Világ Világossága Alapítványnak és a</a:t>
            </a:r>
            <a:br>
              <a:rPr lang="hu-HU" sz="2700" b="1" dirty="0" smtClean="0">
                <a:solidFill>
                  <a:srgbClr val="C00000"/>
                </a:solidFill>
              </a:rPr>
            </a:br>
            <a:r>
              <a:rPr lang="hu-HU" sz="2700" b="1" dirty="0" smtClean="0">
                <a:solidFill>
                  <a:srgbClr val="C00000"/>
                </a:solidFill>
              </a:rPr>
              <a:t> 10 éves </a:t>
            </a:r>
            <a:r>
              <a:rPr lang="hu-HU" sz="2700" b="1" dirty="0" err="1" smtClean="0">
                <a:solidFill>
                  <a:srgbClr val="C00000"/>
                </a:solidFill>
              </a:rPr>
              <a:t>Bálicsi</a:t>
            </a:r>
            <a:r>
              <a:rPr lang="hu-HU" sz="2700" b="1" dirty="0" smtClean="0">
                <a:solidFill>
                  <a:srgbClr val="C00000"/>
                </a:solidFill>
              </a:rPr>
              <a:t> Integrációs Nevelési - Oktatási Központnak. </a:t>
            </a:r>
            <a:br>
              <a:rPr lang="hu-HU" sz="2700" b="1" dirty="0" smtClean="0">
                <a:solidFill>
                  <a:srgbClr val="C00000"/>
                </a:solidFill>
              </a:rPr>
            </a:br>
            <a:r>
              <a:rPr lang="hu-HU" sz="2700" dirty="0" smtClean="0">
                <a:solidFill>
                  <a:schemeClr val="accent1"/>
                </a:solidFill>
              </a:rPr>
              <a:t/>
            </a:r>
            <a:br>
              <a:rPr lang="hu-HU" sz="2700" dirty="0" smtClean="0">
                <a:solidFill>
                  <a:schemeClr val="accent1"/>
                </a:solidFill>
              </a:rPr>
            </a:br>
            <a:r>
              <a:rPr lang="hu-HU" sz="2700" b="1" dirty="0" err="1" smtClean="0">
                <a:solidFill>
                  <a:srgbClr val="0070C0"/>
                </a:solidFill>
                <a:hlinkClick r:id="rId2"/>
              </a:rPr>
              <a:t>www.kezmuvesalapitvany.hu</a:t>
            </a:r>
            <a:r>
              <a:rPr lang="hu-HU" sz="2700" b="1" dirty="0" smtClean="0">
                <a:solidFill>
                  <a:srgbClr val="0070C0"/>
                </a:solidFill>
              </a:rPr>
              <a:t>                      </a:t>
            </a:r>
            <a:r>
              <a:rPr lang="hu-HU" sz="2000" dirty="0" smtClean="0"/>
              <a:t>    </a:t>
            </a:r>
            <a:r>
              <a:rPr lang="hu-HU" sz="2000" b="1" dirty="0" smtClean="0"/>
              <a:t>Dr. Tar Károlyné </a:t>
            </a:r>
            <a:br>
              <a:rPr lang="hu-HU" sz="2000" b="1" dirty="0" smtClean="0"/>
            </a:br>
            <a:r>
              <a:rPr lang="hu-HU" sz="2000" b="1" dirty="0" smtClean="0"/>
              <a:t> Tel.: 30/366-7774</a:t>
            </a:r>
            <a:r>
              <a:rPr lang="hu-HU" sz="2000" b="1" dirty="0" smtClean="0"/>
              <a:t> </a:t>
            </a:r>
            <a:r>
              <a:rPr lang="hu-HU" sz="2000" b="1" i="1" dirty="0" smtClean="0"/>
              <a:t>                                                                        </a:t>
            </a:r>
            <a:r>
              <a:rPr lang="hu-HU" sz="2000" b="1" dirty="0" smtClean="0"/>
              <a:t>alapító-kurátor</a:t>
            </a:r>
            <a:r>
              <a:rPr lang="hu-HU" sz="2000" b="1" i="1" dirty="0" smtClean="0"/>
              <a:t> </a:t>
            </a:r>
            <a:r>
              <a:rPr lang="hu-HU" sz="2000" i="1" dirty="0" smtClean="0"/>
              <a:t/>
            </a:r>
            <a:br>
              <a:rPr lang="hu-HU" sz="2000" i="1" dirty="0" smtClean="0"/>
            </a:br>
            <a:r>
              <a:rPr lang="hu-HU" sz="2000" dirty="0" smtClean="0"/>
              <a:t/>
            </a:r>
            <a:br>
              <a:rPr lang="hu-HU" sz="2000" dirty="0" smtClean="0"/>
            </a:br>
            <a:endParaRPr lang="hu-HU" sz="20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6626" name="Picture 2" descr="C:\Users\Pc Arena\Documents\KÉZMŰVES Alapitvany\LOGÓK\Logo\Log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837" y="476672"/>
            <a:ext cx="2337374" cy="1689051"/>
          </a:xfrm>
          <a:prstGeom prst="rect">
            <a:avLst/>
          </a:prstGeom>
          <a:noFill/>
        </p:spPr>
      </p:pic>
      <p:pic>
        <p:nvPicPr>
          <p:cNvPr id="5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76672"/>
            <a:ext cx="1728192" cy="1617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Pc Arena\Documents\OINK Pályázat  mun  kaanyagok 1993-2013\1995  1\1.oinkp újságci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842493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l"/>
            <a:r>
              <a:rPr lang="hu-HU" sz="3200" b="1" dirty="0" smtClean="0">
                <a:solidFill>
                  <a:srgbClr val="C00000"/>
                </a:solidFill>
                <a:latin typeface="+mn-lt"/>
              </a:rPr>
              <a:t>                                </a:t>
            </a:r>
            <a:r>
              <a:rPr lang="hu-HU" sz="3200" b="1" dirty="0" smtClean="0">
                <a:solidFill>
                  <a:schemeClr val="bg1"/>
                </a:solidFill>
                <a:latin typeface="+mn-lt"/>
              </a:rPr>
              <a:t>2. Meghirdetők</a:t>
            </a:r>
            <a:endParaRPr lang="hu-H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artalom helye 7"/>
          <p:cNvSpPr>
            <a:spLocks noGrp="1"/>
          </p:cNvSpPr>
          <p:nvPr>
            <p:ph sz="half" idx="1"/>
          </p:nvPr>
        </p:nvSpPr>
        <p:spPr>
          <a:xfrm>
            <a:off x="0" y="1340768"/>
            <a:ext cx="4716016" cy="5517232"/>
          </a:xfrm>
          <a:solidFill>
            <a:schemeClr val="bg1"/>
          </a:solidFill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hu-HU" sz="68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1995-ben</a:t>
            </a:r>
          </a:p>
          <a:p>
            <a:r>
              <a:rPr lang="hu-HU" sz="6800" b="1" dirty="0" smtClean="0">
                <a:latin typeface="+mn-lt"/>
                <a:cs typeface="Times New Roman" pitchFamily="18" charset="0"/>
              </a:rPr>
              <a:t>Kézműves Alapítvány</a:t>
            </a:r>
          </a:p>
          <a:p>
            <a:r>
              <a:rPr lang="hu-HU" sz="6800" b="1" dirty="0" smtClean="0">
                <a:latin typeface="+mn-lt"/>
                <a:cs typeface="Times New Roman" pitchFamily="18" charset="0"/>
              </a:rPr>
              <a:t>Örökség Gyermek Népművészeti Egyesület</a:t>
            </a:r>
          </a:p>
          <a:p>
            <a:r>
              <a:rPr lang="hu-HU" sz="6800" b="1" dirty="0" smtClean="0">
                <a:latin typeface="+mn-lt"/>
                <a:cs typeface="Times New Roman" pitchFamily="18" charset="0"/>
              </a:rPr>
              <a:t>Pályakezdő Fiatalok Esély  Alapítványa</a:t>
            </a:r>
          </a:p>
          <a:p>
            <a:r>
              <a:rPr lang="hu-HU" sz="6800" b="1" dirty="0" smtClean="0">
                <a:latin typeface="+mn-lt"/>
                <a:cs typeface="Times New Roman" pitchFamily="18" charset="0"/>
              </a:rPr>
              <a:t>ÚÁMK Közösségi Háza és Kézműves Szakiskolája</a:t>
            </a:r>
          </a:p>
          <a:p>
            <a:r>
              <a:rPr lang="hu-HU" sz="6800" b="1" dirty="0" smtClean="0">
                <a:latin typeface="+mn-lt"/>
                <a:cs typeface="Times New Roman" pitchFamily="18" charset="0"/>
              </a:rPr>
              <a:t>Magyar Művelődési Intézet</a:t>
            </a:r>
          </a:p>
          <a:p>
            <a:r>
              <a:rPr lang="hu-HU" sz="6800" b="1" dirty="0" smtClean="0">
                <a:latin typeface="+mn-lt"/>
                <a:cs typeface="Times New Roman" pitchFamily="18" charset="0"/>
              </a:rPr>
              <a:t>Ipari és kereskedelmi Minisztérium</a:t>
            </a:r>
            <a:endParaRPr lang="hu-HU" sz="6800" b="1" dirty="0" smtClean="0"/>
          </a:p>
          <a:p>
            <a:pPr>
              <a:buNone/>
            </a:pPr>
            <a:r>
              <a:rPr lang="hu-HU" sz="6800" b="1" dirty="0" smtClean="0">
                <a:solidFill>
                  <a:srgbClr val="C00000"/>
                </a:solidFill>
                <a:cs typeface="Times New Roman" pitchFamily="18" charset="0"/>
              </a:rPr>
              <a:t>2013-ban</a:t>
            </a:r>
          </a:p>
          <a:p>
            <a:r>
              <a:rPr lang="hu-HU" sz="6800" b="1" dirty="0" smtClean="0">
                <a:cs typeface="Times New Roman" pitchFamily="18" charset="0"/>
              </a:rPr>
              <a:t>Emberi Erőforrások    Minisztériuma</a:t>
            </a:r>
          </a:p>
          <a:p>
            <a:r>
              <a:rPr lang="hu-HU" sz="6800" b="1" dirty="0" smtClean="0">
                <a:cs typeface="Times New Roman" pitchFamily="18" charset="0"/>
              </a:rPr>
              <a:t>Hagyományok Háza</a:t>
            </a:r>
          </a:p>
          <a:p>
            <a:r>
              <a:rPr lang="hu-HU" sz="6800" b="1" dirty="0" smtClean="0">
                <a:cs typeface="Times New Roman" pitchFamily="18" charset="0"/>
              </a:rPr>
              <a:t>Népművészeti Egyesületek Szövetsége</a:t>
            </a:r>
          </a:p>
          <a:p>
            <a:r>
              <a:rPr lang="hu-HU" sz="6800" b="1" dirty="0" smtClean="0">
                <a:cs typeface="Times New Roman" pitchFamily="18" charset="0"/>
              </a:rPr>
              <a:t>Kézműves Alapítvány</a:t>
            </a:r>
          </a:p>
          <a:p>
            <a:r>
              <a:rPr lang="hu-HU" sz="6800" b="1" dirty="0" smtClean="0">
                <a:cs typeface="Times New Roman" pitchFamily="18" charset="0"/>
              </a:rPr>
              <a:t>Debreceni Művelődési Központ</a:t>
            </a:r>
          </a:p>
          <a:p>
            <a:endParaRPr lang="hu-HU" sz="5500" dirty="0">
              <a:latin typeface="+mn-lt"/>
            </a:endParaRPr>
          </a:p>
        </p:txBody>
      </p:sp>
      <p:sp>
        <p:nvSpPr>
          <p:cNvPr id="9" name="Tartalom helye 8"/>
          <p:cNvSpPr>
            <a:spLocks noGrp="1"/>
          </p:cNvSpPr>
          <p:nvPr>
            <p:ph sz="half" idx="2"/>
          </p:nvPr>
        </p:nvSpPr>
        <p:spPr>
          <a:xfrm>
            <a:off x="4716016" y="1340768"/>
            <a:ext cx="4427984" cy="5517232"/>
          </a:xfrm>
          <a:solidFill>
            <a:schemeClr val="bg1"/>
          </a:solidFill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hu-HU" sz="68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2017-ben</a:t>
            </a:r>
          </a:p>
          <a:p>
            <a:r>
              <a:rPr lang="hu-HU" sz="6800" b="1" dirty="0" smtClean="0">
                <a:cs typeface="Times New Roman" pitchFamily="18" charset="0"/>
              </a:rPr>
              <a:t>Debreceni Művelődési Központ</a:t>
            </a:r>
          </a:p>
          <a:p>
            <a:r>
              <a:rPr lang="hu-HU" sz="6800" b="1" dirty="0" smtClean="0">
                <a:cs typeface="Times New Roman" pitchFamily="18" charset="0"/>
              </a:rPr>
              <a:t>Népművészeti Egyesületek Szövetsége</a:t>
            </a:r>
          </a:p>
          <a:p>
            <a:r>
              <a:rPr lang="hu-HU" sz="6800" b="1" dirty="0" smtClean="0">
                <a:cs typeface="Times New Roman" pitchFamily="18" charset="0"/>
              </a:rPr>
              <a:t>Hagyományok Háza</a:t>
            </a:r>
          </a:p>
          <a:p>
            <a:r>
              <a:rPr lang="hu-HU" sz="6800" b="1" dirty="0" smtClean="0">
                <a:cs typeface="Times New Roman" pitchFamily="18" charset="0"/>
              </a:rPr>
              <a:t>Kézműves Alapítvány</a:t>
            </a:r>
          </a:p>
          <a:p>
            <a:pPr>
              <a:buNone/>
            </a:pPr>
            <a:endParaRPr lang="hu-HU" sz="6000" b="1" dirty="0" smtClean="0">
              <a:latin typeface="+mn-lt"/>
              <a:cs typeface="Times New Roman" pitchFamily="18" charset="0"/>
            </a:endParaRPr>
          </a:p>
        </p:txBody>
      </p:sp>
      <p:pic>
        <p:nvPicPr>
          <p:cNvPr id="6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191469" cy="1115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3. A pályázat célja</a:t>
            </a:r>
            <a:endParaRPr lang="hu-H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6228184" cy="544522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u-HU" sz="3300" dirty="0" smtClean="0">
                <a:latin typeface="+mn-lt"/>
              </a:rPr>
              <a:t>A pályázat kiíróinak a kezdetektől változatlan a  </a:t>
            </a:r>
          </a:p>
          <a:p>
            <a:pPr>
              <a:buNone/>
            </a:pPr>
            <a:r>
              <a:rPr lang="hu-HU" sz="3300" b="1" dirty="0" smtClean="0">
                <a:latin typeface="+mn-lt"/>
              </a:rPr>
              <a:t>célja: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- lehetőséget teremtsenek, késztetést adjanak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a hazánkban és a határainkon túl élő, a 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hagyományos kézműves tevékenységekkel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foglakozó fiataloknak a </a:t>
            </a:r>
            <a:r>
              <a:rPr lang="hu-HU" sz="3400" b="1" dirty="0" smtClean="0">
                <a:solidFill>
                  <a:srgbClr val="C00000"/>
                </a:solidFill>
                <a:latin typeface="+mn-lt"/>
              </a:rPr>
              <a:t>bemutatkozásra, </a:t>
            </a:r>
          </a:p>
          <a:p>
            <a:pPr>
              <a:buNone/>
            </a:pPr>
            <a:r>
              <a:rPr lang="hu-HU" sz="3400" b="1" dirty="0" smtClean="0">
                <a:solidFill>
                  <a:srgbClr val="C00000"/>
                </a:solidFill>
                <a:latin typeface="+mn-lt"/>
              </a:rPr>
              <a:t>megmérettetésre, hagyományápoló, alkotó </a:t>
            </a:r>
          </a:p>
          <a:p>
            <a:pPr>
              <a:buNone/>
            </a:pPr>
            <a:r>
              <a:rPr lang="hu-HU" sz="3400" b="1" dirty="0" smtClean="0">
                <a:solidFill>
                  <a:srgbClr val="C00000"/>
                </a:solidFill>
                <a:latin typeface="+mn-lt"/>
              </a:rPr>
              <a:t>tevékenységük fejlesztésére, 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- hogy szélesebb körben is </a:t>
            </a:r>
            <a:r>
              <a:rPr lang="hu-HU" sz="3400" b="1" dirty="0" smtClean="0">
                <a:solidFill>
                  <a:srgbClr val="C00000"/>
                </a:solidFill>
                <a:latin typeface="+mn-lt"/>
              </a:rPr>
              <a:t>megismertessé</a:t>
            </a:r>
            <a:r>
              <a:rPr lang="hu-HU" sz="3400" b="1" dirty="0" smtClean="0">
                <a:latin typeface="+mn-lt"/>
              </a:rPr>
              <a:t>k a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népi kézművességgel foglalkozó gyermek – 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és ifjúsági </a:t>
            </a:r>
            <a:r>
              <a:rPr lang="hu-HU" sz="3400" b="1" dirty="0" smtClean="0">
                <a:solidFill>
                  <a:srgbClr val="C00000"/>
                </a:solidFill>
                <a:latin typeface="+mn-lt"/>
              </a:rPr>
              <a:t>alkotókat és alkotóközösségeket</a:t>
            </a:r>
            <a:r>
              <a:rPr lang="hu-HU" sz="3400" b="1" dirty="0" smtClean="0">
                <a:latin typeface="+mn-lt"/>
              </a:rPr>
              <a:t>,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- a pályázat és kapcsolódó programjai  által </a:t>
            </a:r>
          </a:p>
          <a:p>
            <a:pPr>
              <a:buNone/>
            </a:pPr>
            <a:r>
              <a:rPr lang="hu-HU" sz="3400" b="1" dirty="0" smtClean="0"/>
              <a:t> </a:t>
            </a:r>
            <a:r>
              <a:rPr lang="hu-HU" sz="3400" b="1" dirty="0" smtClean="0">
                <a:solidFill>
                  <a:srgbClr val="C00000"/>
                </a:solidFill>
                <a:latin typeface="+mn-lt"/>
              </a:rPr>
              <a:t>szakmai segítséget </a:t>
            </a:r>
            <a:r>
              <a:rPr lang="hu-HU" sz="3400" b="1" dirty="0" smtClean="0">
                <a:latin typeface="+mn-lt"/>
              </a:rPr>
              <a:t>nyújtsanak a  magyar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tárgyi kultúra hagyományainak átörökítéséhez.</a:t>
            </a:r>
          </a:p>
        </p:txBody>
      </p:sp>
      <p:pic>
        <p:nvPicPr>
          <p:cNvPr id="1026" name="Picture 2" descr="D:\Ifjú Kézművesek IX  Országos Kiáll megnyitója 2011 foto Horváth Katalin\0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70" y="1844824"/>
            <a:ext cx="3059830" cy="4570857"/>
          </a:xfrm>
          <a:prstGeom prst="rect">
            <a:avLst/>
          </a:prstGeom>
          <a:noFill/>
        </p:spPr>
      </p:pic>
      <p:pic>
        <p:nvPicPr>
          <p:cNvPr id="6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191469" cy="1115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mtClean="0"/>
              <a:t>4. Pályázati kategóriák4. Pályázati kategóriák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1412776"/>
            <a:ext cx="4316288" cy="544522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u-HU" sz="3100" b="1" dirty="0" smtClean="0">
                <a:solidFill>
                  <a:srgbClr val="C00000"/>
                </a:solidFill>
              </a:rPr>
              <a:t>2015-ig</a:t>
            </a:r>
          </a:p>
          <a:p>
            <a:pPr>
              <a:buNone/>
            </a:pPr>
            <a:r>
              <a:rPr lang="hu-HU" b="1" dirty="0" smtClean="0"/>
              <a:t>Szakma kategóriák:</a:t>
            </a:r>
          </a:p>
          <a:p>
            <a:pPr>
              <a:buNone/>
            </a:pPr>
            <a:r>
              <a:rPr lang="hu-HU" b="1" dirty="0" smtClean="0"/>
              <a:t>1</a:t>
            </a:r>
            <a:r>
              <a:rPr lang="hu-HU" dirty="0" smtClean="0"/>
              <a:t>. </a:t>
            </a:r>
            <a:r>
              <a:rPr lang="hu-HU" b="1" dirty="0" smtClean="0"/>
              <a:t>bőrműves</a:t>
            </a:r>
          </a:p>
          <a:p>
            <a:pPr>
              <a:buNone/>
            </a:pPr>
            <a:r>
              <a:rPr lang="hu-HU" b="1" dirty="0" smtClean="0"/>
              <a:t>2. fafaragás</a:t>
            </a:r>
          </a:p>
          <a:p>
            <a:pPr>
              <a:buNone/>
            </a:pPr>
            <a:r>
              <a:rPr lang="hu-HU" b="1" dirty="0" smtClean="0"/>
              <a:t>3. fazekas</a:t>
            </a:r>
          </a:p>
          <a:p>
            <a:pPr>
              <a:buNone/>
            </a:pPr>
            <a:r>
              <a:rPr lang="hu-HU" b="1" dirty="0" smtClean="0"/>
              <a:t>4. fonható szálas anyag</a:t>
            </a:r>
          </a:p>
          <a:p>
            <a:pPr>
              <a:buNone/>
            </a:pPr>
            <a:r>
              <a:rPr lang="hu-HU" b="1" dirty="0" smtClean="0"/>
              <a:t>5. hímzés - csipke - viselet - népi ékszer </a:t>
            </a:r>
          </a:p>
          <a:p>
            <a:pPr>
              <a:buNone/>
            </a:pPr>
            <a:r>
              <a:rPr lang="hu-HU" b="1" dirty="0" smtClean="0"/>
              <a:t> 6. népi gyermekjáték - tojásfestés –  gyertyaöntés – mézeskalács</a:t>
            </a:r>
          </a:p>
          <a:p>
            <a:pPr>
              <a:buNone/>
            </a:pPr>
            <a:r>
              <a:rPr lang="hu-HU" b="1" dirty="0" smtClean="0"/>
              <a:t>7. szövés - nemez </a:t>
            </a:r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hu-HU" dirty="0" smtClean="0"/>
              <a:t> </a:t>
            </a:r>
            <a:r>
              <a:rPr lang="hu-HU" b="1" dirty="0" smtClean="0"/>
              <a:t>Életkor szerint</a:t>
            </a:r>
            <a:r>
              <a:rPr lang="hu-HU" dirty="0" smtClean="0"/>
              <a:t>:  10-15  és 16-25 évesek. </a:t>
            </a:r>
          </a:p>
          <a:p>
            <a:pPr>
              <a:buNone/>
            </a:pPr>
            <a:r>
              <a:rPr lang="hu-HU" dirty="0" smtClean="0"/>
              <a:t> </a:t>
            </a:r>
            <a:r>
              <a:rPr lang="hu-HU" b="1" dirty="0" smtClean="0"/>
              <a:t>Egyéni és közösségi </a:t>
            </a:r>
            <a:r>
              <a:rPr lang="hu-HU" dirty="0" smtClean="0"/>
              <a:t>részvételi lehetőség.</a:t>
            </a:r>
          </a:p>
          <a:p>
            <a:endParaRPr lang="hu-HU" dirty="0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499992" y="1412776"/>
            <a:ext cx="4644008" cy="544522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hu-HU" sz="3100" b="1" dirty="0" smtClean="0">
                <a:solidFill>
                  <a:srgbClr val="C00000"/>
                </a:solidFill>
              </a:rPr>
              <a:t>2017-től</a:t>
            </a:r>
          </a:p>
          <a:p>
            <a:pPr marL="0" indent="0">
              <a:buNone/>
            </a:pPr>
            <a:r>
              <a:rPr lang="hu-HU" b="1" dirty="0" smtClean="0"/>
              <a:t>7 régióban, régióközpontban a NESZ tagszervezeteinek közreműködésével</a:t>
            </a:r>
          </a:p>
          <a:p>
            <a:pPr marL="514350" indent="-514350">
              <a:buNone/>
            </a:pPr>
            <a:r>
              <a:rPr lang="hu-HU" dirty="0" smtClean="0"/>
              <a:t>A pályamunkák természetes anyagból </a:t>
            </a:r>
          </a:p>
          <a:p>
            <a:pPr marL="0" indent="0">
              <a:buNone/>
            </a:pPr>
            <a:r>
              <a:rPr lang="hu-HU" dirty="0" smtClean="0"/>
              <a:t>(textil, agyag, szalma, csuhé, vessző, gyöngy, fa, bőr, tojás stb.)a néprajzi tájegységekre jellemző formavilág és díszítőelemek felhasználásával  készített </a:t>
            </a:r>
            <a:r>
              <a:rPr lang="hu-HU" b="1" dirty="0" smtClean="0"/>
              <a:t>gyermekjátékok</a:t>
            </a:r>
            <a:r>
              <a:rPr lang="hu-HU" dirty="0" smtClean="0"/>
              <a:t> és </a:t>
            </a:r>
            <a:r>
              <a:rPr lang="hu-HU" b="1" dirty="0" smtClean="0"/>
              <a:t>használati tárgyak </a:t>
            </a:r>
            <a:r>
              <a:rPr lang="hu-HU" dirty="0" smtClean="0"/>
              <a:t>lehetnek</a:t>
            </a:r>
            <a:r>
              <a:rPr lang="hu-HU" b="1" dirty="0" smtClean="0"/>
              <a:t>.</a:t>
            </a:r>
            <a:endParaRPr lang="hu-HU" dirty="0" smtClean="0"/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r>
              <a:rPr lang="hu-HU" b="1" dirty="0" smtClean="0"/>
              <a:t>Életkor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     25 évnél nem idősebb fiatalok, ál- </a:t>
            </a:r>
            <a:r>
              <a:rPr lang="hu-HU" dirty="0" err="1" smtClean="0"/>
              <a:t>talános</a:t>
            </a:r>
            <a:r>
              <a:rPr lang="hu-HU" dirty="0" smtClean="0"/>
              <a:t>  és középiskolás diákok</a:t>
            </a:r>
            <a:r>
              <a:rPr lang="hu-HU" b="1" dirty="0" smtClean="0"/>
              <a:t> </a:t>
            </a:r>
          </a:p>
          <a:p>
            <a:pPr>
              <a:buNone/>
            </a:pPr>
            <a:endParaRPr lang="hu-HU" b="1" dirty="0" smtClean="0"/>
          </a:p>
          <a:p>
            <a:pPr>
              <a:buNone/>
            </a:pPr>
            <a:r>
              <a:rPr lang="hu-HU" b="1" dirty="0" smtClean="0"/>
              <a:t>Egyéni és közösségi </a:t>
            </a:r>
            <a:r>
              <a:rPr lang="hu-HU" dirty="0" smtClean="0"/>
              <a:t>részvételi lehetőség. </a:t>
            </a:r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0" y="0"/>
            <a:ext cx="9144000" cy="1417638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4. Pályázati kategóriák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7" name="Picture 3" descr="C:\Users\Pc Arena\Pictures\1. KÉZMŰVES ALAPÍTVÁNY\2017. évi események\00.2017. OINKPályázat\LOGÓK\rozetta_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191469" cy="1115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Pc Arena\Documents\OINK Pályázat  mun  kaanyagok 1993-2013\2003  5\2003kézpályázati képek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2206121" cy="1484784"/>
          </a:xfrm>
          <a:prstGeom prst="rect">
            <a:avLst/>
          </a:prstGeom>
          <a:noFill/>
        </p:spPr>
      </p:pic>
      <p:pic>
        <p:nvPicPr>
          <p:cNvPr id="3" name="Picture 3" descr="C:\Users\Pc Arena\Documents\OINK Pályázat  mun  kaanyagok 1993-2013\2003  5\2003kézpályázati képek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35404" cy="1512168"/>
          </a:xfrm>
          <a:prstGeom prst="rect">
            <a:avLst/>
          </a:prstGeom>
          <a:noFill/>
        </p:spPr>
      </p:pic>
      <p:pic>
        <p:nvPicPr>
          <p:cNvPr id="4" name="Picture 5" descr="C:\Users\Pc Arena\Documents\OINK Pályázat  mun  kaanyagok 1993-2013\2009  8\fotók\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2339752" cy="1800200"/>
          </a:xfrm>
          <a:prstGeom prst="rect">
            <a:avLst/>
          </a:prstGeom>
          <a:noFill/>
        </p:spPr>
      </p:pic>
      <p:pic>
        <p:nvPicPr>
          <p:cNvPr id="5" name="Picture 7" descr="C:\Users\Pc Arena\Documents\OINK Pályázat  mun  kaanyagok 1993-2013\2003  5\2003kézpályázati képek\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0"/>
            <a:ext cx="1728192" cy="2405022"/>
          </a:xfrm>
          <a:prstGeom prst="rect">
            <a:avLst/>
          </a:prstGeom>
          <a:noFill/>
        </p:spPr>
      </p:pic>
      <p:pic>
        <p:nvPicPr>
          <p:cNvPr id="6" name="Picture 4" descr="C:\Users\Pc Arena\Documents\OINK Pályázat  mun  kaanyagok 1993-2013\2003  5\2003kézpályázati képek\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420888"/>
            <a:ext cx="829987" cy="1412776"/>
          </a:xfrm>
          <a:prstGeom prst="rect">
            <a:avLst/>
          </a:prstGeom>
          <a:noFill/>
        </p:spPr>
      </p:pic>
      <p:pic>
        <p:nvPicPr>
          <p:cNvPr id="7" name="Picture 7" descr="C:\Users\Pc Arena\Documents\OINK Pályázat  mun  kaanyagok 1993-2013\OINK Pályázat fotók\2011\2011.11.04. IX.OINKP\Katalógusba\szálasanyag\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1772816"/>
            <a:ext cx="2344123" cy="1800200"/>
          </a:xfrm>
          <a:prstGeom prst="rect">
            <a:avLst/>
          </a:prstGeom>
          <a:noFill/>
        </p:spPr>
      </p:pic>
      <p:pic>
        <p:nvPicPr>
          <p:cNvPr id="8" name="Picture 11" descr="C:\Users\Pc Arena\Documents\OINK Pályázat  mun  kaanyagok 1993-2013\OINK Pályázat fotók\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1844824"/>
            <a:ext cx="1545261" cy="1120420"/>
          </a:xfrm>
          <a:prstGeom prst="rect">
            <a:avLst/>
          </a:prstGeom>
          <a:noFill/>
        </p:spPr>
      </p:pic>
      <p:pic>
        <p:nvPicPr>
          <p:cNvPr id="9" name="Picture 6" descr="C:\Users\Pc Arena\Documents\OINK Pályázat  mun  kaanyagok 1993-2013\OINK Pályázat fotók\2011\2011.11.04. IX.OINKP\Katalógusba\faragás-bútor\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4128" y="3140968"/>
            <a:ext cx="2880320" cy="1872208"/>
          </a:xfrm>
          <a:prstGeom prst="rect">
            <a:avLst/>
          </a:prstGeom>
          <a:noFill/>
        </p:spPr>
      </p:pic>
      <p:pic>
        <p:nvPicPr>
          <p:cNvPr id="10" name="Picture 8" descr="C:\Users\Pc Arena\Documents\OINK Pályázat  mun  kaanyagok 1993-2013\2003  5\2003kézpályázati képek\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6096" y="2420888"/>
            <a:ext cx="1305715" cy="980728"/>
          </a:xfrm>
          <a:prstGeom prst="rect">
            <a:avLst/>
          </a:prstGeom>
          <a:noFill/>
        </p:spPr>
      </p:pic>
      <p:pic>
        <p:nvPicPr>
          <p:cNvPr id="11" name="Picture 10" descr="C:\Users\Pc Arena\Documents\OINK Pályázat  mun  kaanyagok 1993-2013\OINK Pályázat fotók\2011\2011.11.04. IX.OINKP\Katalógusba\kisképek\7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91680" y="3933056"/>
            <a:ext cx="1152128" cy="985088"/>
          </a:xfrm>
          <a:prstGeom prst="rect">
            <a:avLst/>
          </a:prstGeom>
          <a:noFill/>
        </p:spPr>
      </p:pic>
      <p:pic>
        <p:nvPicPr>
          <p:cNvPr id="12" name="Picture 6" descr="C:\Users\Pc Arena\Documents\OINK Pályázat  mun  kaanyagok 1993-2013\2003  5\2003kézpályázati képek\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27784" y="5009448"/>
            <a:ext cx="1949450" cy="1848551"/>
          </a:xfrm>
          <a:prstGeom prst="rect">
            <a:avLst/>
          </a:prstGeom>
          <a:noFill/>
        </p:spPr>
      </p:pic>
      <p:pic>
        <p:nvPicPr>
          <p:cNvPr id="13" name="Picture 4" descr="C:\Users\Pc Arena\Documents\OINK Pályázat  mun  kaanyagok 1993-2013\2003  5\2003kézpályázati képek\8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99792" y="3861048"/>
            <a:ext cx="2047815" cy="1124744"/>
          </a:xfrm>
          <a:prstGeom prst="rect">
            <a:avLst/>
          </a:prstGeom>
          <a:noFill/>
        </p:spPr>
      </p:pic>
      <p:pic>
        <p:nvPicPr>
          <p:cNvPr id="14" name="Picture 3" descr="C:\Users\Pc Arena\Documents\OINK Pályázat  mun  kaanyagok 1993-2013\2001  4\díjazottak2001\4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4008" y="5013176"/>
            <a:ext cx="2258503" cy="1844824"/>
          </a:xfrm>
          <a:prstGeom prst="rect">
            <a:avLst/>
          </a:prstGeom>
          <a:noFill/>
        </p:spPr>
      </p:pic>
      <p:pic>
        <p:nvPicPr>
          <p:cNvPr id="15" name="Picture 8" descr="C:\Users\Pc Arena\Documents\OINK Pályázat  mun  kaanyagok 1993-2013\OINK Pályázat fotók\2011\2011.11.04. IX.OINKP\Katalógusba\szőttes -nemez\0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013177"/>
            <a:ext cx="2555776" cy="1844824"/>
          </a:xfrm>
          <a:prstGeom prst="rect">
            <a:avLst/>
          </a:prstGeom>
          <a:noFill/>
        </p:spPr>
      </p:pic>
      <p:pic>
        <p:nvPicPr>
          <p:cNvPr id="17" name="Picture 2" descr="C:\Users\Pc Arena\Documents\OINK Pályázat  mun  kaanyagok 1993-2013\2001  4\díjazottak2001\Harangozó Rit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16320" y="2924944"/>
            <a:ext cx="1227680" cy="1052736"/>
          </a:xfrm>
          <a:prstGeom prst="rect">
            <a:avLst/>
          </a:prstGeom>
          <a:noFill/>
        </p:spPr>
      </p:pic>
      <p:pic>
        <p:nvPicPr>
          <p:cNvPr id="18" name="Kép 17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88024" y="3933056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Pc Arena\Documents\OINK Pályázat  mun  kaanyagok 1993-2013\OINK Pályázat fotók\7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16588" y="4939421"/>
            <a:ext cx="2427412" cy="1918579"/>
          </a:xfrm>
          <a:prstGeom prst="rect">
            <a:avLst/>
          </a:prstGeom>
          <a:noFill/>
        </p:spPr>
      </p:pic>
      <p:pic>
        <p:nvPicPr>
          <p:cNvPr id="4099" name="Picture 3" descr="C:\Users\Pc Arena\Documents\OINK Pályázat  mun  kaanyagok 1993-2013\OINK Pályázat fotók\8. 2009\fotók\14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16216" y="116632"/>
            <a:ext cx="2627784" cy="1882267"/>
          </a:xfrm>
          <a:prstGeom prst="rect">
            <a:avLst/>
          </a:prstGeom>
          <a:noFill/>
        </p:spPr>
      </p:pic>
      <p:pic>
        <p:nvPicPr>
          <p:cNvPr id="4100" name="Picture 4" descr="C:\Users\Pc Arena\Documents\OINK Pályázat  mun  kaanyagok 1993-2013\OINK Pályázat fotók\63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3501008"/>
            <a:ext cx="1789300" cy="1293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3506</TotalTime>
  <Words>1545</Words>
  <Application>Microsoft Office PowerPoint</Application>
  <PresentationFormat>Diavetítés a képernyőre (4:3 oldalarány)</PresentationFormat>
  <Paragraphs>274</Paragraphs>
  <Slides>40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1" baseType="lpstr">
      <vt:lpstr>Office-téma</vt:lpstr>
      <vt:lpstr>                Dr. Tar Károlyné     Az Országos Ifjúsági  Népi Kézműves Pályázatról  A Világ Világossága Alapítvány és intézményei  részvétele és sikerei a pályázatokon         </vt:lpstr>
      <vt:lpstr>        A XIX sz. elejéről való  székelyszenterzsébeti abroszközép  sokat mondó motívuma  az  Országos Ifjúsági Népi Kézműves Pályázat jelképe. </vt:lpstr>
      <vt:lpstr>Az Országos Ifjúsági  Népi Kézműves Pályázatról</vt:lpstr>
      <vt:lpstr>1. Az indulás, az előzmények</vt:lpstr>
      <vt:lpstr>5. dia</vt:lpstr>
      <vt:lpstr>                                2. Meghirdetők</vt:lpstr>
      <vt:lpstr>3. A pályázat célja</vt:lpstr>
      <vt:lpstr>4. Pályázati kategóriák4. Pályázati kategóriák</vt:lpstr>
      <vt:lpstr>9. dia</vt:lpstr>
      <vt:lpstr>                               5. A pályázat megvalósításában eddig    részt vett intézmények és szervezetek </vt:lpstr>
      <vt:lpstr>            6. Mesterek, szakemberek</vt:lpstr>
      <vt:lpstr>12. dia</vt:lpstr>
      <vt:lpstr>13. dia</vt:lpstr>
      <vt:lpstr>         7. A pályázat eddigi eredményei</vt:lpstr>
      <vt:lpstr>15. dia</vt:lpstr>
      <vt:lpstr>Kiállítások</vt:lpstr>
      <vt:lpstr>17. dia</vt:lpstr>
      <vt:lpstr>18. dia</vt:lpstr>
      <vt:lpstr>            Vándorlegény konferenciák,      szakmai programok</vt:lpstr>
      <vt:lpstr>20. dia</vt:lpstr>
      <vt:lpstr>21. dia</vt:lpstr>
      <vt:lpstr>Katalógusok</vt:lpstr>
      <vt:lpstr>Katalógusok</vt:lpstr>
      <vt:lpstr>   Támogatók</vt:lpstr>
      <vt:lpstr>25. dia</vt:lpstr>
      <vt:lpstr>           8. A pályázat eredményei, hozadéka összegezve</vt:lpstr>
      <vt:lpstr>      Világ Világossága Alapítvány és intézményei                 részvétele és sikerei a pályázatokon</vt:lpstr>
      <vt:lpstr>      10.   9. Világ Világossága Alapítvány és intézményei               részvétele és sikerei a pályázatokon</vt:lpstr>
      <vt:lpstr>      Világ Világossága Alapítvány és intézményei                 részvétele és sikerei a pályázatokon</vt:lpstr>
      <vt:lpstr>      Világ Világossága Alapítvány és intézményei                 részvétele és sikerei a pályázatokon</vt:lpstr>
      <vt:lpstr>      Világ Világossága Alapítvány és intézményei                 részvétele és sikerei a pályázatokon</vt:lpstr>
      <vt:lpstr>      Világ Világossága Alapítvány és intézményei                 részvétele és sikerei a pályázatokon</vt:lpstr>
      <vt:lpstr>      Világ Világossága Alapítvány és intézményei                 részvétele és sikerei a pályázatokon</vt:lpstr>
      <vt:lpstr>      Világ Világossága Alapítvány és intézményei                 részvétele és sikerei a pályázatokon</vt:lpstr>
      <vt:lpstr>      Világ Világossága Alapítvány és intézményei                 részvétele és sikerei a pályázatokon</vt:lpstr>
      <vt:lpstr>      Világ Világossága Alapítvány és intézményei                 részvétele és sikerei a pályázatokon</vt:lpstr>
      <vt:lpstr>      Világ Világossága Alapítvány és intézményei                 részvétele és sikerei a pályázatokon</vt:lpstr>
      <vt:lpstr>      Világ Világossága Alapítvány és intézményei                 részvétele és sikerei a pályázatokon</vt:lpstr>
      <vt:lpstr>      Világ Világossága Alapítvány és intézményei                 részvétele és sikerei a pályázatokon</vt:lpstr>
      <vt:lpstr>     Köszönöm megtisztelő figyelmüket .  Köszönöm  az alapítványnak és az intézményének mindazt, amit a kézműves hagyományaink megismertetése, átörökítése, illetve  a gondjaikra bízott fiatalok fejlesztése érdekében tettek és tesznek.  További eredményes munkát, megbecsülést és sok örömöt kívánok      a 30 éves Világ Világossága Alapítványnak és a  10 éves Bálicsi Integrációs Nevelési - Oktatási Központnak.   www.kezmuvesalapitvany.hu                          Dr. Tar Károlyné   Tel.: 30/366-7774                                                                         alapító-kurátor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Tar Károlyné    Országos Ifjúsági Népi Kézműves Pályázat   1993-2013.</dc:title>
  <dc:creator>Hp Compaq 6000 Pro</dc:creator>
  <cp:lastModifiedBy>Hp Compaq 6000 Pro</cp:lastModifiedBy>
  <cp:revision>544</cp:revision>
  <dcterms:created xsi:type="dcterms:W3CDTF">2013-10-30T18:22:26Z</dcterms:created>
  <dcterms:modified xsi:type="dcterms:W3CDTF">2017-11-13T18:41:42Z</dcterms:modified>
</cp:coreProperties>
</file>